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58" r:id="rId4"/>
    <p:sldId id="279" r:id="rId5"/>
    <p:sldId id="259" r:id="rId6"/>
    <p:sldId id="260" r:id="rId7"/>
    <p:sldId id="271" r:id="rId8"/>
    <p:sldId id="272" r:id="rId9"/>
    <p:sldId id="273" r:id="rId10"/>
    <p:sldId id="298" r:id="rId11"/>
    <p:sldId id="291" r:id="rId12"/>
    <p:sldId id="267" r:id="rId13"/>
    <p:sldId id="268" r:id="rId14"/>
    <p:sldId id="293" r:id="rId15"/>
    <p:sldId id="277" r:id="rId16"/>
    <p:sldId id="263" r:id="rId17"/>
    <p:sldId id="274" r:id="rId18"/>
    <p:sldId id="275" r:id="rId19"/>
    <p:sldId id="289" r:id="rId20"/>
    <p:sldId id="281" r:id="rId21"/>
    <p:sldId id="266" r:id="rId22"/>
    <p:sldId id="283" r:id="rId23"/>
    <p:sldId id="284" r:id="rId24"/>
    <p:sldId id="290" r:id="rId25"/>
    <p:sldId id="285" r:id="rId26"/>
    <p:sldId id="264" r:id="rId27"/>
    <p:sldId id="286" r:id="rId28"/>
    <p:sldId id="294" r:id="rId29"/>
    <p:sldId id="300" r:id="rId30"/>
    <p:sldId id="295" r:id="rId31"/>
    <p:sldId id="292" r:id="rId32"/>
    <p:sldId id="296" r:id="rId33"/>
    <p:sldId id="297" r:id="rId34"/>
    <p:sldId id="262" r:id="rId35"/>
    <p:sldId id="265" r:id="rId36"/>
    <p:sldId id="287" r:id="rId37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95" autoAdjust="0"/>
  </p:normalViewPr>
  <p:slideViewPr>
    <p:cSldViewPr>
      <p:cViewPr varScale="1">
        <p:scale>
          <a:sx n="60" d="100"/>
          <a:sy n="60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83CFA9-DFFF-4B5C-A08F-8D08105601D2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E3E56-6664-4072-8187-0F0D7D190266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0823E-6D71-46B0-AA40-01D8BA03F15F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56EB36-F90E-4682-BBF3-497B7C816238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25A6AC-FB91-4D99-A6F0-8174237D3867}" type="slidenum">
              <a:rPr lang="en-US"/>
              <a:pPr/>
              <a:t>19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514435-6AF7-4DF5-B668-4C2E986605BE}" type="slidenum">
              <a:rPr lang="en-US" altLang="bg-BG" smtClean="0"/>
              <a:pPr/>
              <a:t>26</a:t>
            </a:fld>
            <a:endParaRPr lang="en-US" altLang="bg-BG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 i="1" dirty="0" smtClean="0"/>
              <a:t>Le Large</a:t>
            </a:r>
            <a:r>
              <a:rPr lang="fr-FR" dirty="0" smtClean="0"/>
              <a:t> Hadron </a:t>
            </a:r>
            <a:r>
              <a:rPr lang="fr-FR" i="1" dirty="0" err="1" smtClean="0"/>
              <a:t>Collider</a:t>
            </a:r>
            <a:endParaRPr lang="bg-BG" altLang="bg-BG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FCBE6A56-5740-4BA1-B876-205E498C3FAB}" type="slidenum">
              <a:rPr lang="en-US" altLang="bg-BG" sz="1200">
                <a:latin typeface="Arial" charset="0"/>
              </a:rPr>
              <a:pPr algn="r" eaLnBrk="1" hangingPunct="1"/>
              <a:t>27</a:t>
            </a:fld>
            <a:endParaRPr lang="en-US" altLang="bg-BG" sz="1200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bg-BG" altLang="bg-BG" smtClean="0"/>
              <a:t>Волфганг Шусел Това беше голяма грешка , днес след Лисабон договор има повече, а не по-молко актьори, които се конкурират за роли и влияние. </a:t>
            </a:r>
            <a:r>
              <a:rPr lang="en-US" altLang="bg-BG" smtClean="0"/>
              <a:t>Йерун Диселблум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1" hangingPunct="1"/>
            <a:fld id="{AAB9B2B2-4222-4BB2-9E72-007A4CACD9BC}" type="slidenum">
              <a:rPr lang="en-US" altLang="bg-BG" sz="1200">
                <a:latin typeface="Arial" charset="0"/>
              </a:rPr>
              <a:pPr algn="r" eaLnBrk="1" hangingPunct="1"/>
              <a:t>35</a:t>
            </a:fld>
            <a:endParaRPr lang="en-US" altLang="bg-BG" sz="1200">
              <a:latin typeface="Arial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bg-BG" dirty="0" err="1" smtClean="0"/>
              <a:t>pignons</a:t>
            </a:r>
            <a:endParaRPr lang="bg-BG" altLang="bg-BG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9375A5-6F63-4B32-9147-447890FBA99F}" type="slidenum">
              <a:rPr lang="en-US" altLang="bg-BG" smtClean="0"/>
              <a:pPr/>
              <a:t>36</a:t>
            </a:fld>
            <a:endParaRPr lang="en-US" altLang="bg-BG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altLang="bg-B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/>
          </p:nvPr>
        </p:nvSpPr>
        <p:spPr>
          <a:xfrm>
            <a:off x="457200" y="292100"/>
            <a:ext cx="8229600" cy="5727700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99CC2-4DB6-4404-873A-9B4BBE7E1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лавие, съдържание и 2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B7A76-A6C7-4F33-81A4-E876935E7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AB42478-6C9E-44A3-A082-CD6BE2C97C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6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937F57B-9ABA-4F61-B1E5-CA53E5CCAD0D}" type="datetimeFigureOut">
              <a:rPr lang="bg-BG" smtClean="0"/>
              <a:pPr/>
              <a:t>04.6.2014 г.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4E46BA7-7DEE-4C44-9298-3C719E244645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La politique étrangère de l’Union Européenne</a:t>
            </a:r>
            <a:r>
              <a:rPr lang="bg-BG" smtClean="0"/>
              <a:t/>
            </a:r>
            <a:br>
              <a:rPr lang="bg-BG" smtClean="0"/>
            </a:br>
            <a:endParaRPr lang="bg-B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500" b="1" dirty="0" smtClean="0"/>
              <a:t>Qui d</a:t>
            </a:r>
            <a:r>
              <a:rPr lang="en-US" sz="3500" b="1" dirty="0" smtClean="0"/>
              <a:t>é</a:t>
            </a:r>
            <a:r>
              <a:rPr lang="en-GB" sz="3500" b="1" dirty="0" err="1" smtClean="0"/>
              <a:t>cide</a:t>
            </a:r>
            <a:r>
              <a:rPr lang="en-US" sz="3500" b="1" dirty="0" smtClean="0"/>
              <a:t>? </a:t>
            </a:r>
          </a:p>
          <a:p>
            <a:r>
              <a:rPr lang="en-US" dirty="0" smtClean="0"/>
              <a:t>Pravets , </a:t>
            </a:r>
          </a:p>
          <a:p>
            <a:r>
              <a:rPr lang="en-US" dirty="0" smtClean="0"/>
              <a:t>Le 4 mai 2014</a:t>
            </a:r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Les années 50 – </a:t>
            </a:r>
          </a:p>
          <a:p>
            <a:pPr>
              <a:buNone/>
            </a:pPr>
            <a:r>
              <a:rPr lang="fr-FR" b="1" dirty="0" smtClean="0"/>
              <a:t>Robert Schuman </a:t>
            </a:r>
            <a:r>
              <a:rPr lang="fr-FR" dirty="0" smtClean="0"/>
              <a:t>—  La guerre - «non seulement impensable, mais matériellement impossible».</a:t>
            </a:r>
          </a:p>
          <a:p>
            <a:pPr>
              <a:buNone/>
            </a:pPr>
            <a:r>
              <a:rPr lang="fr-FR" dirty="0" smtClean="0"/>
              <a:t>	La raison:</a:t>
            </a:r>
          </a:p>
          <a:p>
            <a:pPr>
              <a:buNone/>
            </a:pPr>
            <a:r>
              <a:rPr lang="fr-FR" dirty="0" smtClean="0"/>
              <a:t>« La réunion des intérêts économiques contribuera à relever les niveaux de vie et sera un premier pas vers une Europe plus unie »</a:t>
            </a:r>
          </a:p>
          <a:p>
            <a:pPr>
              <a:buNone/>
            </a:pPr>
            <a:r>
              <a:rPr lang="fr-FR" b="1" dirty="0" smtClean="0">
                <a:solidFill>
                  <a:srgbClr val="FF0000"/>
                </a:solidFill>
              </a:rPr>
              <a:t>René Pleven </a:t>
            </a:r>
            <a:r>
              <a:rPr lang="fr-FR" dirty="0" smtClean="0">
                <a:solidFill>
                  <a:srgbClr val="FF0000"/>
                </a:solidFill>
              </a:rPr>
              <a:t>– Proposition rejetée– Communauté politique – Communauté de  			défense -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pPr>
              <a:buNone/>
            </a:pP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 début c’ était……l’ </a:t>
            </a:r>
            <a:r>
              <a:rPr lang="en-US" dirty="0" err="1" smtClean="0"/>
              <a:t>économie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Communautés Européennes   - 6 pays fondateurs </a:t>
            </a:r>
          </a:p>
          <a:p>
            <a:pPr lvl="1"/>
            <a:r>
              <a:rPr lang="fr-FR" dirty="0" smtClean="0"/>
              <a:t>Communauté Européenne du charbon et de l'acier </a:t>
            </a:r>
          </a:p>
          <a:p>
            <a:pPr lvl="1"/>
            <a:r>
              <a:rPr lang="fr-FR" dirty="0" smtClean="0"/>
              <a:t>Communauté Européenne de l’Energie Atomique</a:t>
            </a:r>
          </a:p>
          <a:p>
            <a:pPr lvl="1"/>
            <a:r>
              <a:rPr lang="en-US" dirty="0" smtClean="0"/>
              <a:t> Communauté Economique Européenne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				</a:t>
            </a:r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r>
              <a:rPr lang="en-US" b="1" dirty="0" smtClean="0"/>
              <a:t>Union </a:t>
            </a:r>
            <a:r>
              <a:rPr lang="fr-FR" b="1" dirty="0" smtClean="0"/>
              <a:t>Européenne -  28 Etats-membres</a:t>
            </a:r>
            <a:endParaRPr lang="bg-BG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résultat </a:t>
            </a:r>
            <a:endParaRPr lang="bg-BG" dirty="0"/>
          </a:p>
        </p:txBody>
      </p:sp>
      <p:sp>
        <p:nvSpPr>
          <p:cNvPr id="4" name="Down Arrow 3"/>
          <p:cNvSpPr/>
          <p:nvPr/>
        </p:nvSpPr>
        <p:spPr>
          <a:xfrm>
            <a:off x="4355976" y="364502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Cooperation politique </a:t>
            </a:r>
            <a:r>
              <a:rPr lang="fr-FR" b="1" dirty="0" smtClean="0"/>
              <a:t>européenne –les années 60</a:t>
            </a:r>
          </a:p>
          <a:p>
            <a:endParaRPr lang="en-US" dirty="0" smtClean="0"/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fr-FR" b="1" dirty="0" smtClean="0"/>
          </a:p>
          <a:p>
            <a:pPr lvl="1">
              <a:buNone/>
            </a:pPr>
            <a:endParaRPr lang="fr-FR" b="1" dirty="0" smtClean="0"/>
          </a:p>
          <a:p>
            <a:pPr lvl="1">
              <a:buNone/>
            </a:pPr>
            <a:r>
              <a:rPr lang="fr-FR" sz="2800" b="1" dirty="0" smtClean="0"/>
              <a:t>Le Traité sur l'Union européenne (traité de </a:t>
            </a:r>
          </a:p>
          <a:p>
            <a:pPr lvl="1" algn="ctr">
              <a:buNone/>
            </a:pPr>
            <a:r>
              <a:rPr lang="fr-FR" sz="2800" b="1" dirty="0" smtClean="0"/>
              <a:t>Maastricht)  établit la PESC comme politique de l’UE – les années 90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				</a:t>
            </a:r>
          </a:p>
          <a:p>
            <a:pPr lvl="1">
              <a:buNone/>
            </a:pP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résultat </a:t>
            </a:r>
            <a:endParaRPr lang="bg-BG" dirty="0"/>
          </a:p>
        </p:txBody>
      </p:sp>
      <p:sp>
        <p:nvSpPr>
          <p:cNvPr id="4" name="Down Arrow 3"/>
          <p:cNvSpPr/>
          <p:nvPr/>
        </p:nvSpPr>
        <p:spPr>
          <a:xfrm>
            <a:off x="3923928" y="234888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Traité instituant la Communauté européenne du charbon et de l'acier (CECA)</a:t>
            </a:r>
          </a:p>
          <a:p>
            <a:r>
              <a:rPr lang="fr-FR" b="1" dirty="0" smtClean="0"/>
              <a:t>Traités de Rome – CEE et EURATOM </a:t>
            </a:r>
          </a:p>
          <a:p>
            <a:r>
              <a:rPr lang="en-US" b="1" dirty="0" smtClean="0"/>
              <a:t>Acte unique européen</a:t>
            </a:r>
          </a:p>
          <a:p>
            <a:r>
              <a:rPr lang="fr-F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Traité sur l'Union européenne –</a:t>
            </a:r>
          </a:p>
          <a:p>
            <a:pPr lvl="1">
              <a:buNone/>
            </a:pPr>
            <a:r>
              <a:rPr lang="fr-FR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(traité de Maastricht)</a:t>
            </a:r>
          </a:p>
          <a:p>
            <a:r>
              <a:rPr lang="en-US" b="1" dirty="0" smtClean="0"/>
              <a:t>Traité d'Amsterdam</a:t>
            </a:r>
          </a:p>
          <a:p>
            <a:r>
              <a:rPr lang="en-US" b="1" dirty="0" smtClean="0"/>
              <a:t>Traité de Nice</a:t>
            </a:r>
          </a:p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Traité de Lisbonne </a:t>
            </a:r>
          </a:p>
          <a:p>
            <a:endParaRPr lang="en-US" b="1" dirty="0" smtClean="0"/>
          </a:p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Les </a:t>
            </a:r>
            <a:r>
              <a:rPr lang="en-US" b="1" dirty="0" err="1" smtClean="0"/>
              <a:t>Traités</a:t>
            </a:r>
            <a:r>
              <a:rPr lang="en-US" b="1" dirty="0" smtClean="0"/>
              <a:t> </a:t>
            </a:r>
            <a:r>
              <a:rPr lang="en-US" b="1" dirty="0" err="1" smtClean="0"/>
              <a:t>européens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bg-BG" dirty="0"/>
          </a:p>
        </p:txBody>
      </p:sp>
      <p:pic>
        <p:nvPicPr>
          <p:cNvPr id="4" name="Picture 3" descr="image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1988840"/>
            <a:ext cx="2267744" cy="2924944"/>
          </a:xfrm>
          <a:prstGeom prst="rect">
            <a:avLst/>
          </a:prstGeom>
        </p:spPr>
      </p:pic>
      <p:pic>
        <p:nvPicPr>
          <p:cNvPr id="5" name="Picture 4" descr="index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4509120"/>
            <a:ext cx="2520280" cy="2348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Traité sur l'Union européenne</a:t>
            </a:r>
          </a:p>
          <a:p>
            <a:endParaRPr lang="en-US" b="1" i="1" dirty="0"/>
          </a:p>
          <a:p>
            <a:r>
              <a:rPr lang="fr-FR" b="1" dirty="0" smtClean="0"/>
              <a:t>Traité sur le fonctionnement de l'Union européenne</a:t>
            </a:r>
          </a:p>
          <a:p>
            <a:endParaRPr lang="en-US" b="1" dirty="0" smtClean="0"/>
          </a:p>
          <a:p>
            <a:pPr>
              <a:buNone/>
            </a:pP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résultat – après 2009</a:t>
            </a:r>
            <a:endParaRPr lang="bg-BG" dirty="0"/>
          </a:p>
        </p:txBody>
      </p:sp>
      <p:pic>
        <p:nvPicPr>
          <p:cNvPr id="5" name="Picture 4" descr="QC32091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140968"/>
            <a:ext cx="2736304" cy="3717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 marL="914400" lvl="1" indent="-514350"/>
            <a:endParaRPr lang="en-US" dirty="0" smtClean="0"/>
          </a:p>
          <a:p>
            <a:pPr marL="914400" lvl="1" indent="-514350"/>
            <a:r>
              <a:rPr lang="en-US" sz="3200" b="1" dirty="0" smtClean="0"/>
              <a:t>PESC, </a:t>
            </a:r>
          </a:p>
          <a:p>
            <a:pPr marL="914400" lvl="1" indent="-514350"/>
            <a:r>
              <a:rPr lang="en-US" sz="3200" b="1" dirty="0" smtClean="0"/>
              <a:t>Politique </a:t>
            </a:r>
            <a:r>
              <a:rPr lang="en-US" sz="3200" b="1" dirty="0"/>
              <a:t>commerciale commune, </a:t>
            </a:r>
          </a:p>
          <a:p>
            <a:pPr marL="914400" lvl="1" indent="-514350"/>
            <a:r>
              <a:rPr lang="en-US" sz="3200" b="1" dirty="0" smtClean="0"/>
              <a:t>Coopération </a:t>
            </a:r>
            <a:r>
              <a:rPr lang="en-US" sz="3200" b="1" dirty="0"/>
              <a:t>avec les pays tiers </a:t>
            </a:r>
          </a:p>
          <a:p>
            <a:pPr marL="914400" lvl="1" indent="-514350"/>
            <a:r>
              <a:rPr lang="en-US" sz="3200" b="1" dirty="0" smtClean="0"/>
              <a:t>Aide </a:t>
            </a:r>
            <a:r>
              <a:rPr lang="en-US" sz="3200" b="1" dirty="0"/>
              <a:t>humanitaire</a:t>
            </a:r>
            <a:endParaRPr lang="bg-BG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"Action extérieure de l'Union européenne" </a:t>
            </a:r>
            <a:br>
              <a:rPr lang="en-US" dirty="0" smtClean="0"/>
            </a:br>
            <a:r>
              <a:rPr lang="en-US" sz="3100" dirty="0" smtClean="0"/>
              <a:t>(</a:t>
            </a:r>
            <a:r>
              <a:rPr lang="en-US" sz="3100" dirty="0" err="1" smtClean="0"/>
              <a:t>Titre</a:t>
            </a:r>
            <a:r>
              <a:rPr lang="en-US" sz="3100" dirty="0" smtClean="0"/>
              <a:t> V du TUE et </a:t>
            </a:r>
            <a:r>
              <a:rPr lang="en-US" sz="3100" dirty="0" err="1" smtClean="0"/>
              <a:t>cinquième</a:t>
            </a:r>
            <a:r>
              <a:rPr lang="en-US" sz="3100" dirty="0" smtClean="0"/>
              <a:t> partie du TFUE)</a:t>
            </a:r>
            <a:endParaRPr lang="bg-BG" sz="3100" dirty="0"/>
          </a:p>
        </p:txBody>
      </p:sp>
      <p:sp>
        <p:nvSpPr>
          <p:cNvPr id="4" name="Down Arrow 3"/>
          <p:cNvSpPr/>
          <p:nvPr/>
        </p:nvSpPr>
        <p:spPr>
          <a:xfrm>
            <a:off x="3923928" y="206084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sauvegarder ses valeurs, ses intérêts fondamentaux, </a:t>
            </a:r>
            <a:r>
              <a:rPr lang="en-US" dirty="0" err="1" smtClean="0"/>
              <a:t>sa</a:t>
            </a:r>
            <a:r>
              <a:rPr lang="en-US" dirty="0" smtClean="0"/>
              <a:t> sécurité, son indépendance et son intégrité ;</a:t>
            </a:r>
            <a:endParaRPr lang="bg-BG" dirty="0" smtClean="0"/>
          </a:p>
          <a:p>
            <a:pPr lvl="0"/>
            <a:r>
              <a:rPr lang="en-US" dirty="0" err="1" smtClean="0"/>
              <a:t>consolider</a:t>
            </a:r>
            <a:r>
              <a:rPr lang="en-US" dirty="0" smtClean="0"/>
              <a:t> et </a:t>
            </a:r>
            <a:r>
              <a:rPr lang="en-US" dirty="0" err="1" smtClean="0"/>
              <a:t>soutenir</a:t>
            </a:r>
            <a:r>
              <a:rPr lang="en-US" dirty="0" smtClean="0"/>
              <a:t> la </a:t>
            </a:r>
            <a:r>
              <a:rPr lang="en-US" dirty="0" err="1" smtClean="0"/>
              <a:t>démocratie</a:t>
            </a:r>
            <a:r>
              <a:rPr lang="en-US" dirty="0" smtClean="0"/>
              <a:t>, </a:t>
            </a:r>
            <a:r>
              <a:rPr lang="en-US" dirty="0" err="1" smtClean="0"/>
              <a:t>l'Etat</a:t>
            </a:r>
            <a:r>
              <a:rPr lang="en-US" dirty="0" smtClean="0"/>
              <a:t> de </a:t>
            </a:r>
            <a:r>
              <a:rPr lang="en-US" dirty="0" err="1" smtClean="0"/>
              <a:t>droit</a:t>
            </a:r>
            <a:r>
              <a:rPr lang="en-US" dirty="0" smtClean="0"/>
              <a:t>, les </a:t>
            </a:r>
            <a:r>
              <a:rPr lang="en-US" dirty="0" err="1" smtClean="0"/>
              <a:t>droits</a:t>
            </a:r>
            <a:r>
              <a:rPr lang="en-US" dirty="0" smtClean="0"/>
              <a:t> de </a:t>
            </a:r>
            <a:r>
              <a:rPr lang="en-US" dirty="0" err="1" smtClean="0"/>
              <a:t>l'homme</a:t>
            </a:r>
            <a:r>
              <a:rPr lang="en-US" dirty="0" smtClean="0"/>
              <a:t> et les </a:t>
            </a:r>
            <a:r>
              <a:rPr lang="en-US" dirty="0" err="1" smtClean="0"/>
              <a:t>principes</a:t>
            </a:r>
            <a:r>
              <a:rPr lang="en-US" dirty="0" smtClean="0"/>
              <a:t> du </a:t>
            </a:r>
            <a:r>
              <a:rPr lang="en-US" dirty="0" err="1" smtClean="0"/>
              <a:t>droit</a:t>
            </a:r>
            <a:r>
              <a:rPr lang="en-US" dirty="0" smtClean="0"/>
              <a:t> international ;</a:t>
            </a:r>
            <a:endParaRPr lang="bg-BG" dirty="0" smtClean="0"/>
          </a:p>
          <a:p>
            <a:pPr lvl="0"/>
            <a:r>
              <a:rPr lang="en-US" dirty="0" err="1" smtClean="0"/>
              <a:t>préserver</a:t>
            </a:r>
            <a:r>
              <a:rPr lang="en-US" dirty="0" smtClean="0"/>
              <a:t> la </a:t>
            </a:r>
            <a:r>
              <a:rPr lang="en-US" dirty="0" err="1" smtClean="0"/>
              <a:t>paix</a:t>
            </a:r>
            <a:r>
              <a:rPr lang="en-US" dirty="0" smtClean="0"/>
              <a:t>, </a:t>
            </a:r>
            <a:r>
              <a:rPr lang="en-US" dirty="0" err="1" smtClean="0"/>
              <a:t>prévenir</a:t>
            </a:r>
            <a:r>
              <a:rPr lang="en-US" dirty="0" smtClean="0"/>
              <a:t> les </a:t>
            </a:r>
            <a:r>
              <a:rPr lang="en-US" dirty="0" err="1" smtClean="0"/>
              <a:t>conflits</a:t>
            </a:r>
            <a:r>
              <a:rPr lang="en-US" dirty="0" smtClean="0"/>
              <a:t> et </a:t>
            </a:r>
            <a:r>
              <a:rPr lang="en-US" dirty="0" err="1" smtClean="0"/>
              <a:t>renforcer</a:t>
            </a:r>
            <a:r>
              <a:rPr lang="en-US" dirty="0" smtClean="0"/>
              <a:t> la sécurité </a:t>
            </a:r>
            <a:r>
              <a:rPr lang="en-US" dirty="0" err="1" smtClean="0"/>
              <a:t>internationale</a:t>
            </a:r>
            <a:r>
              <a:rPr lang="en-US" dirty="0" smtClean="0"/>
              <a:t> ;</a:t>
            </a:r>
            <a:endParaRPr lang="bg-BG" dirty="0" smtClean="0"/>
          </a:p>
          <a:p>
            <a:pPr lvl="0"/>
            <a:r>
              <a:rPr lang="en-US" dirty="0" err="1" smtClean="0"/>
              <a:t>soutenir</a:t>
            </a:r>
            <a:r>
              <a:rPr lang="en-US" dirty="0" smtClean="0"/>
              <a:t> le </a:t>
            </a:r>
            <a:r>
              <a:rPr lang="en-US" dirty="0" err="1" smtClean="0"/>
              <a:t>développement</a:t>
            </a:r>
            <a:r>
              <a:rPr lang="en-US" dirty="0" smtClean="0"/>
              <a:t> durable </a:t>
            </a:r>
            <a:r>
              <a:rPr lang="en-US" dirty="0" err="1" smtClean="0"/>
              <a:t>sur</a:t>
            </a:r>
            <a:r>
              <a:rPr lang="en-US" dirty="0" smtClean="0"/>
              <a:t> le plan économique, social et </a:t>
            </a:r>
            <a:r>
              <a:rPr lang="en-US" dirty="0" err="1" smtClean="0"/>
              <a:t>environnemental</a:t>
            </a:r>
            <a:r>
              <a:rPr lang="en-US" dirty="0" smtClean="0"/>
              <a:t> des pays en </a:t>
            </a:r>
            <a:r>
              <a:rPr lang="en-US" dirty="0" err="1" smtClean="0"/>
              <a:t>développement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le but </a:t>
            </a:r>
            <a:r>
              <a:rPr lang="en-US" dirty="0" err="1" smtClean="0"/>
              <a:t>essentiel</a:t>
            </a:r>
            <a:r>
              <a:rPr lang="en-US" dirty="0" smtClean="0"/>
              <a:t> </a:t>
            </a:r>
            <a:r>
              <a:rPr lang="en-US" dirty="0" err="1" smtClean="0"/>
              <a:t>d'éradiquer</a:t>
            </a:r>
            <a:r>
              <a:rPr lang="en-US" dirty="0" smtClean="0"/>
              <a:t> la </a:t>
            </a:r>
            <a:r>
              <a:rPr lang="en-US" dirty="0" err="1" smtClean="0"/>
              <a:t>pauvreté</a:t>
            </a:r>
            <a:r>
              <a:rPr lang="en-US" dirty="0" smtClean="0"/>
              <a:t> ;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Objectifs </a:t>
            </a:r>
            <a:r>
              <a:rPr lang="en-US" dirty="0"/>
              <a:t>de l'action extérieure de </a:t>
            </a:r>
            <a:r>
              <a:rPr lang="en-US" dirty="0" smtClean="0"/>
              <a:t>l'Union - article </a:t>
            </a:r>
            <a:r>
              <a:rPr lang="en-US" dirty="0"/>
              <a:t>21 </a:t>
            </a:r>
            <a:r>
              <a:rPr lang="en-US" dirty="0" smtClean="0"/>
              <a:t>TUE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encourager </a:t>
            </a:r>
            <a:r>
              <a:rPr lang="en-US" dirty="0" err="1" smtClean="0"/>
              <a:t>l'intégration</a:t>
            </a:r>
            <a:r>
              <a:rPr lang="en-US" dirty="0" smtClean="0"/>
              <a:t> de </a:t>
            </a:r>
            <a:r>
              <a:rPr lang="en-US" dirty="0" err="1" smtClean="0"/>
              <a:t>tous</a:t>
            </a:r>
            <a:r>
              <a:rPr lang="en-US" dirty="0" smtClean="0"/>
              <a:t> les pays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l'économie</a:t>
            </a:r>
            <a:r>
              <a:rPr lang="en-US" dirty="0" smtClean="0"/>
              <a:t> </a:t>
            </a:r>
            <a:r>
              <a:rPr lang="en-US" dirty="0" err="1" smtClean="0"/>
              <a:t>mondiale</a:t>
            </a:r>
            <a:r>
              <a:rPr lang="en-US" dirty="0" smtClean="0"/>
              <a:t>, y </a:t>
            </a:r>
            <a:r>
              <a:rPr lang="en-US" dirty="0" err="1" smtClean="0"/>
              <a:t>compris</a:t>
            </a:r>
            <a:r>
              <a:rPr lang="en-US" dirty="0" smtClean="0"/>
              <a:t> par la suppression progressive des obstacles au commerce international ;</a:t>
            </a:r>
            <a:endParaRPr lang="bg-BG" dirty="0" smtClean="0"/>
          </a:p>
          <a:p>
            <a:pPr lvl="0"/>
            <a:r>
              <a:rPr lang="en-US" dirty="0" err="1" smtClean="0"/>
              <a:t>contribuer</a:t>
            </a:r>
            <a:r>
              <a:rPr lang="en-US" dirty="0" smtClean="0"/>
              <a:t> à </a:t>
            </a:r>
            <a:r>
              <a:rPr lang="en-US" dirty="0" err="1" smtClean="0"/>
              <a:t>l'élaboration</a:t>
            </a:r>
            <a:r>
              <a:rPr lang="en-US" dirty="0" smtClean="0"/>
              <a:t> de </a:t>
            </a:r>
            <a:r>
              <a:rPr lang="en-US" dirty="0" err="1" smtClean="0"/>
              <a:t>mesures</a:t>
            </a:r>
            <a:r>
              <a:rPr lang="en-US" dirty="0" smtClean="0"/>
              <a:t> </a:t>
            </a:r>
            <a:r>
              <a:rPr lang="en-US" dirty="0" err="1" smtClean="0"/>
              <a:t>internationales</a:t>
            </a:r>
            <a:r>
              <a:rPr lang="en-US" dirty="0" smtClean="0"/>
              <a:t> pour </a:t>
            </a:r>
            <a:r>
              <a:rPr lang="en-US" dirty="0" err="1" smtClean="0"/>
              <a:t>préserver</a:t>
            </a:r>
            <a:r>
              <a:rPr lang="en-US" dirty="0" smtClean="0"/>
              <a:t> et </a:t>
            </a:r>
            <a:r>
              <a:rPr lang="en-US" dirty="0" err="1" smtClean="0"/>
              <a:t>améliorer</a:t>
            </a:r>
            <a:r>
              <a:rPr lang="en-US" dirty="0" smtClean="0"/>
              <a:t> la </a:t>
            </a:r>
            <a:r>
              <a:rPr lang="en-US" dirty="0" err="1" smtClean="0"/>
              <a:t>qualité</a:t>
            </a:r>
            <a:r>
              <a:rPr lang="en-US" dirty="0" smtClean="0"/>
              <a:t> de </a:t>
            </a:r>
            <a:r>
              <a:rPr lang="en-US" dirty="0" err="1" smtClean="0"/>
              <a:t>l'environnement</a:t>
            </a:r>
            <a:r>
              <a:rPr lang="en-US" dirty="0" smtClean="0"/>
              <a:t> et la </a:t>
            </a:r>
            <a:r>
              <a:rPr lang="en-US" dirty="0" err="1" smtClean="0"/>
              <a:t>gestion</a:t>
            </a:r>
            <a:r>
              <a:rPr lang="en-US" dirty="0" smtClean="0"/>
              <a:t> durable des </a:t>
            </a:r>
            <a:r>
              <a:rPr lang="en-US" dirty="0" err="1" smtClean="0"/>
              <a:t>ressources</a:t>
            </a:r>
            <a:r>
              <a:rPr lang="en-US" dirty="0" smtClean="0"/>
              <a:t> </a:t>
            </a:r>
            <a:r>
              <a:rPr lang="en-US" dirty="0" err="1" smtClean="0"/>
              <a:t>naturelles</a:t>
            </a:r>
            <a:r>
              <a:rPr lang="en-US" dirty="0" smtClean="0"/>
              <a:t> </a:t>
            </a:r>
            <a:r>
              <a:rPr lang="en-US" dirty="0" err="1" smtClean="0"/>
              <a:t>mondiales</a:t>
            </a:r>
            <a:r>
              <a:rPr lang="en-US" dirty="0" smtClean="0"/>
              <a:t>, </a:t>
            </a:r>
            <a:r>
              <a:rPr lang="en-US" dirty="0" err="1" smtClean="0"/>
              <a:t>afin</a:t>
            </a:r>
            <a:r>
              <a:rPr lang="en-US" dirty="0" smtClean="0"/>
              <a:t> </a:t>
            </a:r>
            <a:r>
              <a:rPr lang="en-US" dirty="0" err="1" smtClean="0"/>
              <a:t>d'assurer</a:t>
            </a:r>
            <a:r>
              <a:rPr lang="en-US" dirty="0" smtClean="0"/>
              <a:t> un </a:t>
            </a:r>
            <a:r>
              <a:rPr lang="en-US" dirty="0" err="1" smtClean="0"/>
              <a:t>développement</a:t>
            </a:r>
            <a:r>
              <a:rPr lang="en-US" dirty="0" smtClean="0"/>
              <a:t> durable ;</a:t>
            </a:r>
            <a:endParaRPr lang="bg-BG" dirty="0" smtClean="0"/>
          </a:p>
          <a:p>
            <a:pPr lvl="0"/>
            <a:r>
              <a:rPr lang="en-US" dirty="0" smtClean="0"/>
              <a:t>aider les populations, les pays et les </a:t>
            </a:r>
            <a:r>
              <a:rPr lang="en-US" dirty="0" err="1" smtClean="0"/>
              <a:t>régions</a:t>
            </a:r>
            <a:r>
              <a:rPr lang="en-US" dirty="0" smtClean="0"/>
              <a:t> </a:t>
            </a:r>
            <a:r>
              <a:rPr lang="en-US" dirty="0" err="1" smtClean="0"/>
              <a:t>confrontés</a:t>
            </a:r>
            <a:r>
              <a:rPr lang="en-US" dirty="0" smtClean="0"/>
              <a:t> à des catastrophes </a:t>
            </a:r>
            <a:r>
              <a:rPr lang="en-US" dirty="0" err="1" smtClean="0"/>
              <a:t>naturelles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d'origine</a:t>
            </a:r>
            <a:r>
              <a:rPr lang="en-US" dirty="0" smtClean="0"/>
              <a:t> </a:t>
            </a:r>
            <a:r>
              <a:rPr lang="en-US" dirty="0" err="1" smtClean="0"/>
              <a:t>humaine</a:t>
            </a:r>
            <a:r>
              <a:rPr lang="en-US" dirty="0" smtClean="0"/>
              <a:t> ;</a:t>
            </a:r>
            <a:endParaRPr lang="bg-BG" dirty="0" smtClean="0"/>
          </a:p>
          <a:p>
            <a:pPr lvl="0"/>
            <a:r>
              <a:rPr lang="en-US" dirty="0" err="1" smtClean="0"/>
              <a:t>promouvoir</a:t>
            </a:r>
            <a:r>
              <a:rPr lang="en-US" dirty="0" smtClean="0"/>
              <a:t> un </a:t>
            </a:r>
            <a:r>
              <a:rPr lang="en-US" dirty="0" err="1" smtClean="0"/>
              <a:t>système</a:t>
            </a:r>
            <a:r>
              <a:rPr lang="en-US" dirty="0" smtClean="0"/>
              <a:t> international </a:t>
            </a:r>
            <a:r>
              <a:rPr lang="en-US" dirty="0" err="1" smtClean="0"/>
              <a:t>fondé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une </a:t>
            </a:r>
            <a:r>
              <a:rPr lang="en-US" dirty="0" err="1" smtClean="0"/>
              <a:t>coopération</a:t>
            </a:r>
            <a:r>
              <a:rPr lang="en-US" dirty="0" smtClean="0"/>
              <a:t> </a:t>
            </a:r>
            <a:r>
              <a:rPr lang="en-US" dirty="0" err="1" smtClean="0"/>
              <a:t>multilatérale</a:t>
            </a:r>
            <a:r>
              <a:rPr lang="en-US" dirty="0" smtClean="0"/>
              <a:t> </a:t>
            </a:r>
            <a:r>
              <a:rPr lang="en-US" dirty="0" err="1" smtClean="0"/>
              <a:t>renforcée</a:t>
            </a:r>
            <a:r>
              <a:rPr lang="en-US" dirty="0" smtClean="0"/>
              <a:t> et une </a:t>
            </a:r>
            <a:r>
              <a:rPr lang="en-US" dirty="0" err="1" smtClean="0"/>
              <a:t>bonne</a:t>
            </a:r>
            <a:r>
              <a:rPr lang="en-US" dirty="0" smtClean="0"/>
              <a:t> gouvernance </a:t>
            </a:r>
            <a:r>
              <a:rPr lang="en-US" dirty="0" err="1" smtClean="0"/>
              <a:t>mondiale</a:t>
            </a:r>
            <a:r>
              <a:rPr lang="en-US" dirty="0" smtClean="0"/>
              <a:t>.</a:t>
            </a:r>
            <a:endParaRPr lang="bg-BG" dirty="0" smtClean="0"/>
          </a:p>
          <a:p>
            <a:pPr lvl="0"/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Objectifs </a:t>
            </a:r>
            <a:r>
              <a:rPr lang="en-US" dirty="0"/>
              <a:t>de l'action extérieure de </a:t>
            </a:r>
            <a:r>
              <a:rPr lang="en-US" dirty="0" smtClean="0"/>
              <a:t>l'Union - article </a:t>
            </a:r>
            <a:r>
              <a:rPr lang="en-US" dirty="0"/>
              <a:t>21 </a:t>
            </a:r>
            <a:r>
              <a:rPr lang="en-US" dirty="0" smtClean="0"/>
              <a:t>TUE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sz="3600" dirty="0" smtClean="0"/>
              <a:t>D</a:t>
            </a:r>
            <a:r>
              <a:rPr lang="en-US" sz="3600" dirty="0" smtClean="0"/>
              <a:t>é</a:t>
            </a:r>
            <a:r>
              <a:rPr lang="en-GB" sz="3600" dirty="0" err="1" smtClean="0"/>
              <a:t>mocratie</a:t>
            </a:r>
            <a:endParaRPr lang="en-GB" sz="3600" dirty="0" smtClean="0"/>
          </a:p>
          <a:p>
            <a:r>
              <a:rPr lang="en-GB" sz="3600" dirty="0" err="1" smtClean="0"/>
              <a:t>Etat</a:t>
            </a:r>
            <a:r>
              <a:rPr lang="en-GB" sz="3600" dirty="0" smtClean="0"/>
              <a:t> de </a:t>
            </a:r>
            <a:r>
              <a:rPr lang="en-GB" sz="3600" dirty="0" err="1" smtClean="0"/>
              <a:t>droit</a:t>
            </a:r>
            <a:r>
              <a:rPr lang="en-GB" sz="3600" dirty="0" smtClean="0"/>
              <a:t> </a:t>
            </a:r>
          </a:p>
          <a:p>
            <a:r>
              <a:rPr lang="en-GB" sz="3600" dirty="0" smtClean="0"/>
              <a:t>D</a:t>
            </a:r>
            <a:r>
              <a:rPr lang="en-US" sz="3600" dirty="0" smtClean="0"/>
              <a:t>é</a:t>
            </a:r>
            <a:r>
              <a:rPr lang="en-GB" sz="3600" dirty="0" smtClean="0"/>
              <a:t>v</a:t>
            </a:r>
            <a:r>
              <a:rPr lang="en-US" sz="3600" dirty="0" smtClean="0"/>
              <a:t>e</a:t>
            </a:r>
            <a:r>
              <a:rPr lang="en-GB" sz="3600" dirty="0" err="1" smtClean="0"/>
              <a:t>loppement</a:t>
            </a:r>
            <a:r>
              <a:rPr lang="en-GB" sz="3600" dirty="0" smtClean="0"/>
              <a:t> durable</a:t>
            </a:r>
          </a:p>
          <a:p>
            <a:r>
              <a:rPr lang="en-GB" sz="3600" dirty="0" err="1" smtClean="0"/>
              <a:t>Droits</a:t>
            </a:r>
            <a:r>
              <a:rPr lang="en-GB" sz="3600" dirty="0" smtClean="0"/>
              <a:t> de </a:t>
            </a:r>
            <a:r>
              <a:rPr lang="en-GB" sz="3600" dirty="0" err="1" smtClean="0"/>
              <a:t>l’homme</a:t>
            </a:r>
            <a:endParaRPr lang="bg-BG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Les valeurs </a:t>
            </a:r>
            <a:r>
              <a:rPr lang="en-GB" dirty="0" err="1" smtClean="0"/>
              <a:t>fondamentales</a:t>
            </a:r>
            <a:r>
              <a:rPr lang="en-GB" dirty="0" smtClean="0"/>
              <a:t> </a:t>
            </a:r>
            <a:r>
              <a:rPr lang="en-GB" dirty="0" err="1" smtClean="0"/>
              <a:t>dans</a:t>
            </a:r>
            <a:r>
              <a:rPr lang="en-GB" dirty="0" smtClean="0"/>
              <a:t> </a:t>
            </a:r>
            <a:r>
              <a:rPr lang="en-GB" dirty="0" err="1" smtClean="0"/>
              <a:t>l’action</a:t>
            </a:r>
            <a:r>
              <a:rPr lang="en-GB" dirty="0" smtClean="0"/>
              <a:t> </a:t>
            </a:r>
            <a:r>
              <a:rPr lang="en-US" sz="4400" dirty="0" smtClean="0"/>
              <a:t>é</a:t>
            </a:r>
            <a:r>
              <a:rPr lang="en-GB" dirty="0" smtClean="0"/>
              <a:t>xterieure de </a:t>
            </a:r>
            <a:r>
              <a:rPr lang="en-GB" dirty="0" err="1" smtClean="0"/>
              <a:t>l’UE</a:t>
            </a:r>
            <a:r>
              <a:rPr lang="en-GB" dirty="0" smtClean="0"/>
              <a:t> :</a:t>
            </a:r>
            <a:endParaRPr lang="bg-B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smtClean="0"/>
          </a:p>
          <a:p>
            <a:pPr marL="624078" indent="-514350"/>
            <a:r>
              <a:rPr lang="en-GB" smtClean="0"/>
              <a:t>Politique commercial</a:t>
            </a:r>
          </a:p>
          <a:p>
            <a:pPr marL="624078" indent="-514350"/>
            <a:r>
              <a:rPr lang="en-GB" smtClean="0"/>
              <a:t>Coop</a:t>
            </a:r>
            <a:r>
              <a:rPr lang="en-US" smtClean="0"/>
              <a:t>é</a:t>
            </a:r>
            <a:r>
              <a:rPr lang="en-GB" smtClean="0"/>
              <a:t>ration </a:t>
            </a:r>
            <a:r>
              <a:rPr lang="en-US" smtClean="0"/>
              <a:t>é</a:t>
            </a:r>
            <a:r>
              <a:rPr lang="en-GB" smtClean="0"/>
              <a:t>conomique et financi</a:t>
            </a:r>
            <a:r>
              <a:rPr lang="en-US" smtClean="0"/>
              <a:t>è</a:t>
            </a:r>
            <a:r>
              <a:rPr lang="en-GB" smtClean="0"/>
              <a:t>re avec pays tiers incl. coop</a:t>
            </a:r>
            <a:r>
              <a:rPr lang="en-US" smtClean="0"/>
              <a:t>ér</a:t>
            </a:r>
            <a:r>
              <a:rPr lang="en-GB" smtClean="0"/>
              <a:t>ation au d</a:t>
            </a:r>
            <a:r>
              <a:rPr lang="en-US" smtClean="0"/>
              <a:t>é</a:t>
            </a:r>
            <a:r>
              <a:rPr lang="en-GB" smtClean="0"/>
              <a:t>velopp</a:t>
            </a:r>
            <a:r>
              <a:rPr lang="bg-BG" smtClean="0"/>
              <a:t>е</a:t>
            </a:r>
            <a:r>
              <a:rPr lang="en-GB" smtClean="0"/>
              <a:t>ment</a:t>
            </a:r>
          </a:p>
          <a:p>
            <a:pPr marL="624078" indent="-514350"/>
            <a:r>
              <a:rPr lang="en-GB" smtClean="0"/>
              <a:t>Accords avec des pays tiers</a:t>
            </a:r>
          </a:p>
          <a:p>
            <a:pPr marL="624078" indent="-514350"/>
            <a:r>
              <a:rPr lang="en-GB" smtClean="0"/>
              <a:t>Instruments sp</a:t>
            </a:r>
            <a:r>
              <a:rPr lang="en-US" smtClean="0"/>
              <a:t>é</a:t>
            </a:r>
            <a:r>
              <a:rPr lang="en-GB" smtClean="0"/>
              <a:t>cifiques – par ex. Instrument de stabilit</a:t>
            </a:r>
            <a:r>
              <a:rPr lang="en-US" smtClean="0"/>
              <a:t>é </a:t>
            </a:r>
          </a:p>
          <a:p>
            <a:pPr marL="624078" indent="-514350"/>
            <a:r>
              <a:rPr lang="en-US" smtClean="0"/>
              <a:t>Sanctions</a:t>
            </a:r>
          </a:p>
          <a:p>
            <a:pPr marL="624078" indent="-514350"/>
            <a:r>
              <a:rPr lang="en-US" smtClean="0"/>
              <a:t>Missions et diplomatie </a:t>
            </a:r>
          </a:p>
          <a:p>
            <a:pPr marL="624078" indent="-514350"/>
            <a:endParaRPr lang="en-US" smtClean="0"/>
          </a:p>
          <a:p>
            <a:pPr marL="624078" indent="-514350"/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Les instruments </a:t>
            </a:r>
            <a:r>
              <a:rPr lang="en-US" smtClean="0"/>
              <a:t>d'action éxterieure de l'Union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ngrid\Desktop\Ma2Nsb0FN5eiocTclGot1C7Oxh8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611544" cy="66693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 institutions de </a:t>
            </a:r>
            <a:r>
              <a:rPr lang="en-US" dirty="0" err="1" smtClean="0"/>
              <a:t>l’UE</a:t>
            </a:r>
            <a:endParaRPr lang="bg-BG" dirty="0"/>
          </a:p>
        </p:txBody>
      </p:sp>
      <p:sp>
        <p:nvSpPr>
          <p:cNvPr id="6" name="Oval 5"/>
          <p:cNvSpPr/>
          <p:nvPr/>
        </p:nvSpPr>
        <p:spPr>
          <a:xfrm>
            <a:off x="755576" y="3284984"/>
            <a:ext cx="1922512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28 ministres</a:t>
            </a:r>
            <a:endParaRPr lang="bg-BG" dirty="0"/>
          </a:p>
        </p:txBody>
      </p:sp>
      <p:sp>
        <p:nvSpPr>
          <p:cNvPr id="7" name="Oval 6"/>
          <p:cNvSpPr/>
          <p:nvPr/>
        </p:nvSpPr>
        <p:spPr>
          <a:xfrm>
            <a:off x="3707904" y="4437112"/>
            <a:ext cx="2448272" cy="7703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28 commissaires</a:t>
            </a:r>
            <a:endParaRPr lang="bg-BG" dirty="0"/>
          </a:p>
        </p:txBody>
      </p:sp>
      <p:sp>
        <p:nvSpPr>
          <p:cNvPr id="9" name="Oval 8"/>
          <p:cNvSpPr/>
          <p:nvPr/>
        </p:nvSpPr>
        <p:spPr>
          <a:xfrm>
            <a:off x="6588224" y="1484784"/>
            <a:ext cx="108012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751</a:t>
            </a:r>
            <a:endParaRPr lang="bg-BG" dirty="0"/>
          </a:p>
        </p:txBody>
      </p:sp>
      <p:sp>
        <p:nvSpPr>
          <p:cNvPr id="10" name="Rectangle 9"/>
          <p:cNvSpPr/>
          <p:nvPr/>
        </p:nvSpPr>
        <p:spPr>
          <a:xfrm>
            <a:off x="6948264" y="4941168"/>
            <a:ext cx="24482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Cour des comptes</a:t>
            </a:r>
            <a:endParaRPr lang="bg-BG" sz="24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6948264" y="5733256"/>
            <a:ext cx="2448272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La Banque Centrale Europeene</a:t>
            </a:r>
            <a:endParaRPr lang="bg-BG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ngrid\Desktop\Europe_les_institutions_politiques_001_2_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052736"/>
            <a:ext cx="8676456" cy="580526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6990"/>
          </a:xfrm>
        </p:spPr>
        <p:txBody>
          <a:bodyPr>
            <a:normAutofit/>
          </a:bodyPr>
          <a:lstStyle/>
          <a:p>
            <a:r>
              <a:rPr lang="en-GB" smtClean="0"/>
              <a:t>Le </a:t>
            </a:r>
            <a:r>
              <a:rPr lang="en-GB" dirty="0" smtClean="0"/>
              <a:t>processus de decision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8640960" cy="544522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 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Processus de décision communautaire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- 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bg-BG" sz="4400" dirty="0" smtClean="0"/>
              <a:t/>
            </a:r>
            <a:br>
              <a:rPr lang="bg-BG" sz="4400" dirty="0" smtClean="0"/>
            </a:b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/>
          <p:cNvSpPr>
            <a:spLocks noGrp="1" noChangeArrowheads="1"/>
          </p:cNvSpPr>
          <p:nvPr>
            <p:ph idx="1"/>
          </p:nvPr>
        </p:nvSpPr>
        <p:spPr bwMode="auto">
          <a:xfrm>
            <a:off x="1979712" y="2420888"/>
            <a:ext cx="5328592" cy="3600401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buNone/>
            </a:pPr>
            <a:r>
              <a:rPr lang="en-US" dirty="0" smtClean="0"/>
              <a:t>Triangle decisionnel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143000"/>
          </a:xfrm>
        </p:spPr>
        <p:txBody>
          <a:bodyPr>
            <a:normAutofit fontScale="90000"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Processus de décision –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bg-BG" dirty="0"/>
          </a:p>
        </p:txBody>
      </p:sp>
      <p:sp>
        <p:nvSpPr>
          <p:cNvPr id="5" name="Oval 4"/>
          <p:cNvSpPr/>
          <p:nvPr/>
        </p:nvSpPr>
        <p:spPr>
          <a:xfrm>
            <a:off x="1187624" y="3068960"/>
            <a:ext cx="14184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Conseil</a:t>
            </a:r>
            <a:endParaRPr lang="bg-BG" dirty="0"/>
          </a:p>
        </p:txBody>
      </p:sp>
      <p:sp>
        <p:nvSpPr>
          <p:cNvPr id="6" name="Oval 5"/>
          <p:cNvSpPr/>
          <p:nvPr/>
        </p:nvSpPr>
        <p:spPr>
          <a:xfrm>
            <a:off x="3419872" y="5943600"/>
            <a:ext cx="237626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Commission</a:t>
            </a:r>
            <a:endParaRPr lang="bg-BG" dirty="0"/>
          </a:p>
        </p:txBody>
      </p:sp>
      <p:sp>
        <p:nvSpPr>
          <p:cNvPr id="7" name="Oval 6"/>
          <p:cNvSpPr/>
          <p:nvPr/>
        </p:nvSpPr>
        <p:spPr>
          <a:xfrm>
            <a:off x="6372200" y="2924944"/>
            <a:ext cx="187220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Parlement </a:t>
            </a:r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539552" y="1772816"/>
            <a:ext cx="63184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méthode communautaire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procedure legislative ordinaire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majorité qualifiée</a:t>
            </a:r>
            <a:endParaRPr lang="bg-BG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I</a:t>
            </a:r>
            <a:r>
              <a:rPr lang="bg-BG" dirty="0" smtClean="0"/>
              <a:t>nstitutionnalisé</a:t>
            </a:r>
            <a:r>
              <a:rPr lang="en-GB" dirty="0" smtClean="0"/>
              <a:t>e</a:t>
            </a:r>
            <a:r>
              <a:rPr lang="bg-BG" dirty="0" smtClean="0"/>
              <a:t> </a:t>
            </a:r>
            <a:r>
              <a:rPr lang="en-US" dirty="0" smtClean="0"/>
              <a:t>par le</a:t>
            </a:r>
            <a:r>
              <a:rPr lang="bg-BG" dirty="0" smtClean="0"/>
              <a:t> traité de Maastricht (1992) </a:t>
            </a:r>
            <a:endParaRPr lang="en-US" dirty="0" smtClean="0"/>
          </a:p>
          <a:p>
            <a:r>
              <a:rPr lang="en-GB" dirty="0" smtClean="0"/>
              <a:t>Le trait</a:t>
            </a:r>
            <a:r>
              <a:rPr lang="bg-BG" dirty="0" smtClean="0"/>
              <a:t>é</a:t>
            </a:r>
            <a:r>
              <a:rPr lang="en-GB" dirty="0" smtClean="0"/>
              <a:t> de Lisbonne - PESC fait partie de “</a:t>
            </a:r>
            <a:r>
              <a:rPr lang="en-US" dirty="0" smtClean="0"/>
              <a:t>l‘Action extérieure de l'Union”</a:t>
            </a:r>
          </a:p>
          <a:p>
            <a:pPr lvl="1"/>
            <a:r>
              <a:rPr lang="en-US" dirty="0" smtClean="0"/>
              <a:t>Art. 21-46 du TUE</a:t>
            </a:r>
          </a:p>
          <a:p>
            <a:pPr lvl="1"/>
            <a:r>
              <a:rPr lang="en-US" dirty="0" smtClean="0"/>
              <a:t>Art. 205-222 du TFUE</a:t>
            </a:r>
          </a:p>
          <a:p>
            <a:pPr>
              <a:buNone/>
            </a:pPr>
            <a:r>
              <a:rPr lang="en-US" dirty="0" smtClean="0"/>
              <a:t>	 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</a:t>
            </a:r>
            <a:r>
              <a:rPr lang="en-US" dirty="0" smtClean="0"/>
              <a:t>a </a:t>
            </a:r>
            <a:r>
              <a:rPr lang="en-US" dirty="0"/>
              <a:t>Politique étrangère et de sécurité commune (PESC</a:t>
            </a:r>
            <a:r>
              <a:rPr lang="en-US" dirty="0" smtClean="0"/>
              <a:t>)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/>
              <a:t>Le Haut représentant pour 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les </a:t>
            </a:r>
            <a:r>
              <a:rPr lang="en-US" b="1" dirty="0"/>
              <a:t>affaires étrangères et 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la </a:t>
            </a:r>
            <a:r>
              <a:rPr lang="en-US" b="1" dirty="0"/>
              <a:t>politique de sécurité </a:t>
            </a:r>
            <a:r>
              <a:rPr lang="en-US" b="1" dirty="0" smtClean="0"/>
              <a:t>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	Chef </a:t>
            </a:r>
            <a:r>
              <a:rPr lang="en-US" dirty="0"/>
              <a:t>de la diplomatie européenne, chargé </a:t>
            </a:r>
            <a:r>
              <a:rPr lang="en-US" dirty="0" smtClean="0"/>
              <a:t>de conduire </a:t>
            </a:r>
            <a:r>
              <a:rPr lang="en-US" dirty="0"/>
              <a:t>la politique étrangère et de sécurité commune de l'Union européenne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rincipaux </a:t>
            </a:r>
            <a:r>
              <a:rPr lang="en-US" dirty="0" smtClean="0"/>
              <a:t>acteurs </a:t>
            </a:r>
            <a:r>
              <a:rPr lang="en-US" b="1" dirty="0" smtClean="0"/>
              <a:t>de </a:t>
            </a:r>
            <a:r>
              <a:rPr lang="en-US" b="1" dirty="0"/>
              <a:t>la </a:t>
            </a:r>
            <a:r>
              <a:rPr lang="en-US" b="1" dirty="0" smtClean="0"/>
              <a:t>PESC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pic>
        <p:nvPicPr>
          <p:cNvPr id="4" name="Picture 3" descr="C:\Users\Ingrid\Desktop\index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764704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Le service européen pour l'action extérieure (SEAE)</a:t>
            </a:r>
            <a:r>
              <a:rPr lang="en-US" dirty="0"/>
              <a:t> : </a:t>
            </a:r>
            <a:r>
              <a:rPr lang="en-US" dirty="0" err="1"/>
              <a:t>c'est</a:t>
            </a:r>
            <a:r>
              <a:rPr lang="en-US" dirty="0"/>
              <a:t> le corps diplomatique de l'Union </a:t>
            </a:r>
            <a:r>
              <a:rPr lang="en-US" dirty="0" smtClean="0"/>
              <a:t>européenne, </a:t>
            </a:r>
            <a:r>
              <a:rPr lang="en-US" dirty="0"/>
              <a:t>délégations </a:t>
            </a:r>
            <a:r>
              <a:rPr lang="en-US" dirty="0" err="1"/>
              <a:t>dans</a:t>
            </a:r>
            <a:r>
              <a:rPr lang="en-US" dirty="0"/>
              <a:t> le monde </a:t>
            </a:r>
            <a:r>
              <a:rPr lang="en-US" dirty="0" err="1"/>
              <a:t>entier</a:t>
            </a:r>
            <a:r>
              <a:rPr lang="en-US" dirty="0"/>
              <a:t>, qui </a:t>
            </a:r>
            <a:r>
              <a:rPr lang="en-US" dirty="0" err="1"/>
              <a:t>représentent</a:t>
            </a:r>
            <a:r>
              <a:rPr lang="en-US" dirty="0"/>
              <a:t> </a:t>
            </a:r>
            <a:r>
              <a:rPr lang="en-US" dirty="0" err="1"/>
              <a:t>l'UE</a:t>
            </a:r>
            <a:r>
              <a:rPr lang="en-US" dirty="0"/>
              <a:t> </a:t>
            </a:r>
            <a:r>
              <a:rPr lang="en-US" dirty="0" err="1"/>
              <a:t>dans</a:t>
            </a:r>
            <a:r>
              <a:rPr lang="en-US" dirty="0"/>
              <a:t> son </a:t>
            </a:r>
            <a:r>
              <a:rPr lang="en-US" dirty="0" smtClean="0"/>
              <a:t>ensemble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bg-BG" dirty="0" smtClean="0"/>
              <a:t>En juillet 2013, le SEAE comprenait 3 417 agents et 139 délégations.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/>
              <a:t>Le </a:t>
            </a:r>
            <a:r>
              <a:rPr lang="en-US" b="1" dirty="0" err="1"/>
              <a:t>Comité</a:t>
            </a:r>
            <a:r>
              <a:rPr lang="en-US" b="1" dirty="0"/>
              <a:t> politique et de sécurité (COPS</a:t>
            </a:r>
            <a:r>
              <a:rPr lang="en-US" dirty="0"/>
              <a:t>) :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constitué</a:t>
            </a:r>
            <a:r>
              <a:rPr lang="en-US" dirty="0"/>
              <a:t> des </a:t>
            </a:r>
            <a:r>
              <a:rPr lang="en-US" dirty="0" err="1"/>
              <a:t>ambassadeurs</a:t>
            </a:r>
            <a:r>
              <a:rPr lang="en-US" dirty="0"/>
              <a:t> des Etats </a:t>
            </a:r>
            <a:r>
              <a:rPr lang="en-US" dirty="0" smtClean="0"/>
              <a:t>membres,</a:t>
            </a:r>
            <a:r>
              <a:rPr lang="en-US" dirty="0"/>
              <a:t> chargé de </a:t>
            </a:r>
            <a:r>
              <a:rPr lang="en-US" dirty="0" err="1"/>
              <a:t>préparer</a:t>
            </a:r>
            <a:r>
              <a:rPr lang="en-US" dirty="0"/>
              <a:t> les discussions </a:t>
            </a:r>
            <a:r>
              <a:rPr lang="en-US" dirty="0" err="1"/>
              <a:t>politiques</a:t>
            </a:r>
            <a:r>
              <a:rPr lang="en-US" dirty="0"/>
              <a:t> des ministres des Affaires étrangères et </a:t>
            </a:r>
            <a:r>
              <a:rPr lang="en-US" dirty="0" err="1"/>
              <a:t>négocie</a:t>
            </a:r>
            <a:r>
              <a:rPr lang="en-US" dirty="0"/>
              <a:t> des </a:t>
            </a:r>
            <a:r>
              <a:rPr lang="en-US" dirty="0" err="1"/>
              <a:t>projets</a:t>
            </a:r>
            <a:r>
              <a:rPr lang="en-US" dirty="0"/>
              <a:t> de conclusions</a:t>
            </a:r>
            <a:endParaRPr lang="en-US" dirty="0" smtClean="0"/>
          </a:p>
          <a:p>
            <a:pPr>
              <a:buNone/>
            </a:pP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</a:t>
            </a:r>
            <a:r>
              <a:rPr lang="en-US" b="1" dirty="0" smtClean="0"/>
              <a:t>rincipaux </a:t>
            </a:r>
            <a:r>
              <a:rPr lang="en-US" b="1" dirty="0"/>
              <a:t>organes de la </a:t>
            </a:r>
            <a:r>
              <a:rPr lang="en-US" b="1" dirty="0" smtClean="0"/>
              <a:t>PESC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Conseil </a:t>
            </a:r>
            <a:r>
              <a:rPr lang="en-GB" dirty="0" err="1" smtClean="0"/>
              <a:t>Européen</a:t>
            </a:r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4038600" cy="4404320"/>
          </a:xfrm>
        </p:spPr>
        <p:txBody>
          <a:bodyPr/>
          <a:lstStyle/>
          <a:p>
            <a:pPr lvl="2"/>
            <a:r>
              <a:rPr lang="en-US" sz="2000" dirty="0" err="1" smtClean="0"/>
              <a:t>identifie</a:t>
            </a:r>
            <a:r>
              <a:rPr lang="en-US" sz="2000" dirty="0" smtClean="0"/>
              <a:t> les intérêts </a:t>
            </a:r>
            <a:r>
              <a:rPr lang="en-US" sz="2000" dirty="0" err="1" smtClean="0"/>
              <a:t>stratégiques</a:t>
            </a:r>
            <a:r>
              <a:rPr lang="en-US" sz="2000" dirty="0" smtClean="0"/>
              <a:t> de l'Union,</a:t>
            </a:r>
            <a:endParaRPr lang="bg-BG" sz="2000" dirty="0" smtClean="0"/>
          </a:p>
          <a:p>
            <a:pPr lvl="2"/>
            <a:r>
              <a:rPr lang="en-US" sz="2000" dirty="0" smtClean="0"/>
              <a:t>fixe les </a:t>
            </a:r>
            <a:r>
              <a:rPr lang="en-US" sz="2000" dirty="0" err="1" smtClean="0"/>
              <a:t>objectifs</a:t>
            </a:r>
            <a:r>
              <a:rPr lang="en-US" sz="2000" dirty="0" smtClean="0"/>
              <a:t> et </a:t>
            </a:r>
            <a:r>
              <a:rPr lang="en-US" sz="2000" dirty="0" err="1" smtClean="0"/>
              <a:t>définit</a:t>
            </a:r>
            <a:r>
              <a:rPr lang="en-US" sz="2000" dirty="0" smtClean="0"/>
              <a:t> les orientations </a:t>
            </a:r>
            <a:r>
              <a:rPr lang="en-US" sz="2000" dirty="0" err="1" smtClean="0"/>
              <a:t>générales</a:t>
            </a:r>
            <a:r>
              <a:rPr lang="en-US" sz="2000" dirty="0" smtClean="0"/>
              <a:t> de la politique </a:t>
            </a:r>
            <a:r>
              <a:rPr lang="en-US" sz="2000" dirty="0" err="1" smtClean="0"/>
              <a:t>étrangère</a:t>
            </a:r>
            <a:r>
              <a:rPr lang="en-US" sz="2000" dirty="0" smtClean="0"/>
              <a:t> et de </a:t>
            </a:r>
            <a:r>
              <a:rPr lang="en-US" sz="2000" dirty="0" err="1" smtClean="0"/>
              <a:t>sécurité</a:t>
            </a:r>
            <a:r>
              <a:rPr lang="en-US" sz="2000" dirty="0" smtClean="0"/>
              <a:t> commune, </a:t>
            </a:r>
            <a:endParaRPr lang="bg-BG" sz="2000" dirty="0" smtClean="0"/>
          </a:p>
          <a:p>
            <a:pPr lvl="2"/>
            <a:r>
              <a:rPr lang="en-US" sz="2000" dirty="0" smtClean="0"/>
              <a:t>y </a:t>
            </a:r>
            <a:r>
              <a:rPr lang="en-US" sz="2000" dirty="0" err="1" smtClean="0"/>
              <a:t>compris</a:t>
            </a:r>
            <a:r>
              <a:rPr lang="en-US" sz="2000" dirty="0" smtClean="0"/>
              <a:t> pour les questions </a:t>
            </a:r>
            <a:r>
              <a:rPr lang="en-US" sz="2000" dirty="0" err="1" smtClean="0"/>
              <a:t>ayant</a:t>
            </a:r>
            <a:r>
              <a:rPr lang="en-US" sz="2000" dirty="0" smtClean="0"/>
              <a:t> des implications en </a:t>
            </a:r>
            <a:r>
              <a:rPr lang="en-US" sz="2000" dirty="0" err="1" smtClean="0"/>
              <a:t>matière</a:t>
            </a:r>
            <a:r>
              <a:rPr lang="en-US" sz="2000" dirty="0" smtClean="0"/>
              <a:t> de </a:t>
            </a:r>
            <a:r>
              <a:rPr lang="en-US" sz="2000" dirty="0" err="1" smtClean="0"/>
              <a:t>défense</a:t>
            </a:r>
            <a:r>
              <a:rPr lang="en-US" sz="2000" dirty="0" smtClean="0"/>
              <a:t> </a:t>
            </a:r>
            <a:r>
              <a:rPr lang="en-GB" sz="2000" dirty="0" smtClean="0"/>
              <a:t>  </a:t>
            </a:r>
            <a:endParaRPr lang="bg-BG" sz="2000" dirty="0" smtClean="0"/>
          </a:p>
          <a:p>
            <a:pPr lvl="2"/>
            <a:endParaRPr lang="en-US" sz="2000" b="1" dirty="0"/>
          </a:p>
        </p:txBody>
      </p:sp>
      <p:sp>
        <p:nvSpPr>
          <p:cNvPr id="115718" name="Rectangle 6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r>
              <a:rPr lang="bg-BG" sz="2400" b="1" dirty="0" smtClean="0"/>
              <a:t> </a:t>
            </a:r>
            <a:r>
              <a:rPr lang="bg-BG" sz="2400" dirty="0" smtClean="0"/>
              <a:t> </a:t>
            </a:r>
            <a:endParaRPr lang="en-US" sz="2400" dirty="0"/>
          </a:p>
        </p:txBody>
      </p:sp>
      <p:pic>
        <p:nvPicPr>
          <p:cNvPr id="115719" name="Picture 7" descr="n303950509846_365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99992" y="1124744"/>
            <a:ext cx="1441450" cy="1981200"/>
          </a:xfrm>
          <a:noFill/>
          <a:ln/>
        </p:spPr>
      </p:pic>
      <p:sp>
        <p:nvSpPr>
          <p:cNvPr id="115722" name="AutoShape 10" descr="2Q=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bg-BG"/>
          </a:p>
        </p:txBody>
      </p:sp>
      <p:sp>
        <p:nvSpPr>
          <p:cNvPr id="115727" name="AutoShape 15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bg-BG"/>
          </a:p>
        </p:txBody>
      </p:sp>
      <p:sp>
        <p:nvSpPr>
          <p:cNvPr id="115729" name="AutoShape 17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bg-BG"/>
          </a:p>
        </p:txBody>
      </p:sp>
      <p:sp>
        <p:nvSpPr>
          <p:cNvPr id="115732" name="AutoShape 20" descr="Z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bg-BG"/>
          </a:p>
        </p:txBody>
      </p:sp>
      <p:pic>
        <p:nvPicPr>
          <p:cNvPr id="115735" name="Picture 23" descr="images (1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5" y="3241675"/>
            <a:ext cx="4355976" cy="3616325"/>
          </a:xfrm>
          <a:prstGeom prst="rect">
            <a:avLst/>
          </a:prstGeom>
          <a:noFill/>
        </p:spPr>
      </p:pic>
      <p:sp>
        <p:nvSpPr>
          <p:cNvPr id="115737" name="AutoShape 25" descr="9k=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bg-BG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5868144" y="692696"/>
            <a:ext cx="2962672" cy="2231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Conseil</a:t>
            </a:r>
            <a:r>
              <a:rPr lang="en-US" dirty="0" smtClean="0"/>
              <a:t> des 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en-US" dirty="0" smtClean="0"/>
              <a:t>affaires étrangères !!!</a:t>
            </a:r>
            <a:endParaRPr lang="bg-BG" dirty="0"/>
          </a:p>
        </p:txBody>
      </p:sp>
      <p:sp>
        <p:nvSpPr>
          <p:cNvPr id="5" name="Title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750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élabore</a:t>
            </a:r>
            <a:r>
              <a:rPr lang="en-US" dirty="0" smtClean="0"/>
              <a:t> la politique </a:t>
            </a:r>
            <a:r>
              <a:rPr lang="en-US" dirty="0" err="1" smtClean="0"/>
              <a:t>étrangère</a:t>
            </a:r>
            <a:r>
              <a:rPr lang="en-US" dirty="0" smtClean="0"/>
              <a:t> et de </a:t>
            </a:r>
            <a:r>
              <a:rPr lang="en-US" dirty="0" err="1" smtClean="0"/>
              <a:t>sécurité</a:t>
            </a:r>
            <a:r>
              <a:rPr lang="en-US" dirty="0" smtClean="0"/>
              <a:t> commune et </a:t>
            </a:r>
            <a:r>
              <a:rPr lang="en-US" dirty="0" err="1" smtClean="0"/>
              <a:t>prend</a:t>
            </a:r>
            <a:r>
              <a:rPr lang="en-US" dirty="0" smtClean="0"/>
              <a:t> les </a:t>
            </a:r>
            <a:r>
              <a:rPr lang="en-US" dirty="0" err="1" smtClean="0"/>
              <a:t>décisions</a:t>
            </a:r>
            <a:r>
              <a:rPr lang="en-US" dirty="0" smtClean="0"/>
              <a:t> </a:t>
            </a:r>
            <a:r>
              <a:rPr lang="en-US" dirty="0" err="1" smtClean="0"/>
              <a:t>nécessaires</a:t>
            </a:r>
            <a:r>
              <a:rPr lang="en-US" dirty="0" smtClean="0"/>
              <a:t> à la </a:t>
            </a:r>
            <a:r>
              <a:rPr lang="en-US" dirty="0" err="1" smtClean="0"/>
              <a:t>définition</a:t>
            </a:r>
            <a:r>
              <a:rPr lang="en-US" dirty="0" smtClean="0"/>
              <a:t> et à la </a:t>
            </a:r>
            <a:r>
              <a:rPr lang="en-US" dirty="0" err="1" smtClean="0"/>
              <a:t>mise</a:t>
            </a:r>
            <a:r>
              <a:rPr lang="en-US" dirty="0" smtClean="0"/>
              <a:t> en </a:t>
            </a:r>
            <a:r>
              <a:rPr lang="en-US" dirty="0" err="1" smtClean="0"/>
              <a:t>œuvre</a:t>
            </a:r>
            <a:r>
              <a:rPr lang="en-US" dirty="0" smtClean="0"/>
              <a:t> de </a:t>
            </a:r>
            <a:r>
              <a:rPr lang="en-US" dirty="0" err="1" smtClean="0"/>
              <a:t>cette</a:t>
            </a:r>
            <a:r>
              <a:rPr lang="en-US" dirty="0" smtClean="0"/>
              <a:t> politique, </a:t>
            </a:r>
            <a:r>
              <a:rPr lang="en-US" dirty="0" err="1" smtClean="0"/>
              <a:t>sur</a:t>
            </a:r>
            <a:r>
              <a:rPr lang="en-US" dirty="0" smtClean="0"/>
              <a:t> la base des orientations </a:t>
            </a:r>
            <a:r>
              <a:rPr lang="en-US" dirty="0" err="1" smtClean="0"/>
              <a:t>générales</a:t>
            </a:r>
            <a:r>
              <a:rPr lang="en-US" dirty="0" smtClean="0"/>
              <a:t> et des </a:t>
            </a:r>
            <a:r>
              <a:rPr lang="en-US" dirty="0" err="1" smtClean="0"/>
              <a:t>lignes</a:t>
            </a:r>
            <a:r>
              <a:rPr lang="en-US" dirty="0" smtClean="0"/>
              <a:t> </a:t>
            </a:r>
            <a:r>
              <a:rPr lang="en-US" dirty="0" err="1" smtClean="0"/>
              <a:t>stratégiques</a:t>
            </a:r>
            <a:r>
              <a:rPr lang="en-US" dirty="0" smtClean="0"/>
              <a:t> </a:t>
            </a:r>
            <a:r>
              <a:rPr lang="en-US" dirty="0" err="1" smtClean="0"/>
              <a:t>définies</a:t>
            </a:r>
            <a:r>
              <a:rPr lang="en-US" dirty="0" smtClean="0"/>
              <a:t> par le </a:t>
            </a:r>
            <a:r>
              <a:rPr lang="en-US" dirty="0" err="1" smtClean="0"/>
              <a:t>Conseil</a:t>
            </a:r>
            <a:r>
              <a:rPr lang="en-US" dirty="0" smtClean="0"/>
              <a:t> </a:t>
            </a:r>
            <a:r>
              <a:rPr lang="en-US" dirty="0" err="1" smtClean="0"/>
              <a:t>européen</a:t>
            </a:r>
            <a:endParaRPr lang="bg-BG" dirty="0" smtClean="0"/>
          </a:p>
          <a:p>
            <a:r>
              <a:rPr lang="en-US" dirty="0" smtClean="0"/>
              <a:t>Le </a:t>
            </a:r>
            <a:r>
              <a:rPr lang="en-US" dirty="0" err="1" smtClean="0"/>
              <a:t>Conseil</a:t>
            </a:r>
            <a:r>
              <a:rPr lang="en-US" dirty="0" smtClean="0"/>
              <a:t> des affaires </a:t>
            </a:r>
            <a:r>
              <a:rPr lang="en-US" dirty="0" err="1" smtClean="0"/>
              <a:t>étrangères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responsable</a:t>
            </a:r>
            <a:r>
              <a:rPr lang="en-US" dirty="0" smtClean="0"/>
              <a:t> de </a:t>
            </a:r>
            <a:r>
              <a:rPr lang="en-US" dirty="0" err="1" smtClean="0"/>
              <a:t>l'action</a:t>
            </a:r>
            <a:r>
              <a:rPr lang="en-US" dirty="0" smtClean="0"/>
              <a:t> </a:t>
            </a:r>
            <a:r>
              <a:rPr lang="en-US" dirty="0" err="1" smtClean="0"/>
              <a:t>extérieure</a:t>
            </a:r>
            <a:r>
              <a:rPr lang="en-US" dirty="0" smtClean="0"/>
              <a:t> de </a:t>
            </a:r>
            <a:r>
              <a:rPr lang="en-US" dirty="0" err="1" smtClean="0"/>
              <a:t>l'UE</a:t>
            </a:r>
            <a:endParaRPr lang="bg-BG" dirty="0" smtClean="0"/>
          </a:p>
          <a:p>
            <a:endParaRPr lang="en-US" dirty="0" smtClean="0"/>
          </a:p>
          <a:p>
            <a:r>
              <a:rPr lang="en-US" dirty="0" smtClean="0"/>
              <a:t> 	  	</a:t>
            </a:r>
          </a:p>
          <a:p>
            <a:pPr lvl="6">
              <a:buNone/>
            </a:pPr>
            <a:r>
              <a:rPr lang="en-US" sz="3600" b="1" dirty="0" smtClean="0"/>
              <a:t>Membres</a:t>
            </a:r>
            <a:endParaRPr lang="en-US" dirty="0" smtClean="0"/>
          </a:p>
          <a:p>
            <a:pPr lvl="0"/>
            <a:r>
              <a:rPr lang="en-US" dirty="0" smtClean="0"/>
              <a:t>Les </a:t>
            </a:r>
            <a:r>
              <a:rPr lang="en-US" dirty="0" err="1" smtClean="0"/>
              <a:t>ministres</a:t>
            </a:r>
            <a:r>
              <a:rPr lang="en-US" dirty="0" smtClean="0"/>
              <a:t> des affaires étrangères</a:t>
            </a:r>
          </a:p>
          <a:p>
            <a:pPr lvl="0"/>
            <a:r>
              <a:rPr lang="en-US" dirty="0" smtClean="0"/>
              <a:t>les </a:t>
            </a:r>
            <a:r>
              <a:rPr lang="en-US" dirty="0" err="1" smtClean="0"/>
              <a:t>ministres</a:t>
            </a:r>
            <a:r>
              <a:rPr lang="en-US" dirty="0" smtClean="0"/>
              <a:t> de la </a:t>
            </a:r>
            <a:r>
              <a:rPr lang="en-US" dirty="0" err="1" smtClean="0"/>
              <a:t>défense</a:t>
            </a:r>
            <a:r>
              <a:rPr lang="en-US" dirty="0" smtClean="0"/>
              <a:t> (Politique de sécurité et de </a:t>
            </a:r>
            <a:r>
              <a:rPr lang="en-US" dirty="0" err="1" smtClean="0"/>
              <a:t>défense</a:t>
            </a:r>
            <a:r>
              <a:rPr lang="en-US" dirty="0" smtClean="0"/>
              <a:t> commune),</a:t>
            </a:r>
            <a:endParaRPr lang="bg-BG" dirty="0" smtClean="0"/>
          </a:p>
          <a:p>
            <a:pPr lvl="0"/>
            <a:r>
              <a:rPr lang="en-US" dirty="0" smtClean="0"/>
              <a:t>les </a:t>
            </a:r>
            <a:r>
              <a:rPr lang="en-US" dirty="0" err="1" smtClean="0"/>
              <a:t>ministres</a:t>
            </a:r>
            <a:r>
              <a:rPr lang="en-US" dirty="0" smtClean="0"/>
              <a:t> </a:t>
            </a:r>
            <a:r>
              <a:rPr lang="en-US" dirty="0" err="1" smtClean="0"/>
              <a:t>chargés</a:t>
            </a:r>
            <a:r>
              <a:rPr lang="en-US" dirty="0" smtClean="0"/>
              <a:t> du </a:t>
            </a:r>
            <a:r>
              <a:rPr lang="en-US" dirty="0" err="1" smtClean="0"/>
              <a:t>développement</a:t>
            </a:r>
            <a:r>
              <a:rPr lang="en-US" dirty="0" smtClean="0"/>
              <a:t> (Coopération au </a:t>
            </a:r>
            <a:r>
              <a:rPr lang="en-US" dirty="0" err="1" smtClean="0"/>
              <a:t>développement</a:t>
            </a:r>
            <a:r>
              <a:rPr lang="en-US" dirty="0" smtClean="0"/>
              <a:t>),</a:t>
            </a:r>
            <a:endParaRPr lang="bg-BG" dirty="0" smtClean="0"/>
          </a:p>
          <a:p>
            <a:pPr lvl="0"/>
            <a:r>
              <a:rPr lang="en-US" dirty="0" smtClean="0"/>
              <a:t>les </a:t>
            </a:r>
            <a:r>
              <a:rPr lang="en-US" dirty="0" err="1" smtClean="0"/>
              <a:t>ministres</a:t>
            </a:r>
            <a:r>
              <a:rPr lang="en-US" dirty="0" smtClean="0"/>
              <a:t> du commerce (Politique </a:t>
            </a:r>
            <a:r>
              <a:rPr lang="en-US" dirty="0" err="1" smtClean="0"/>
              <a:t>commerciale</a:t>
            </a:r>
            <a:r>
              <a:rPr lang="en-US" dirty="0" smtClean="0"/>
              <a:t> commune).</a:t>
            </a:r>
            <a:endParaRPr lang="bg-BG" dirty="0" smtClean="0"/>
          </a:p>
          <a:p>
            <a:endParaRPr lang="en-US" dirty="0" smtClean="0"/>
          </a:p>
        </p:txBody>
      </p:sp>
      <p:pic>
        <p:nvPicPr>
          <p:cNvPr id="1026" name="Picture 2" descr="C:\Users\Ingrid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5100" y="0"/>
            <a:ext cx="2628900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</a:t>
            </a:r>
            <a:r>
              <a:rPr lang="bg-BG" dirty="0" smtClean="0"/>
              <a:t>égie par des procédures intergouvernementales.</a:t>
            </a:r>
            <a:endParaRPr lang="en-GB" dirty="0" smtClean="0"/>
          </a:p>
          <a:p>
            <a:endParaRPr lang="en-GB" dirty="0" smtClean="0"/>
          </a:p>
          <a:p>
            <a:r>
              <a:rPr lang="bg-BG" dirty="0" smtClean="0"/>
              <a:t>Elle se distingue nettement des politiques de l’Union dans lesquelles les États délèguent à l’UE une partie ou la totalité de certaines de leurs compétences. </a:t>
            </a:r>
            <a:endParaRPr lang="en-GB" dirty="0" smtClean="0"/>
          </a:p>
          <a:p>
            <a:endParaRPr lang="en-GB" dirty="0" smtClean="0"/>
          </a:p>
          <a:p>
            <a:r>
              <a:rPr lang="bg-BG" dirty="0" smtClean="0"/>
              <a:t>Toutes les décisions concernant la PESC sont prises à l’unanimité.</a:t>
            </a:r>
            <a:endParaRPr lang="en-GB" dirty="0" smtClean="0"/>
          </a:p>
          <a:p>
            <a:endParaRPr lang="bg-BG" dirty="0" smtClean="0"/>
          </a:p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PESC – les différences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r>
              <a:rPr lang="en-GB" dirty="0" smtClean="0"/>
              <a:t>Le Triangle institutionnel  n’est pas </a:t>
            </a:r>
            <a:r>
              <a:rPr lang="bg-BG" dirty="0" smtClean="0"/>
              <a:t>é</a:t>
            </a:r>
            <a:r>
              <a:rPr lang="en-GB" dirty="0" smtClean="0"/>
              <a:t>quilat</a:t>
            </a:r>
            <a:r>
              <a:rPr lang="bg-BG" dirty="0" smtClean="0"/>
              <a:t>é</a:t>
            </a:r>
            <a:r>
              <a:rPr lang="en-GB" dirty="0" smtClean="0"/>
              <a:t>ral </a:t>
            </a:r>
          </a:p>
          <a:p>
            <a:r>
              <a:rPr lang="en-GB" dirty="0" smtClean="0"/>
              <a:t>La Commission et le Parlement n’ont pas une rôle pr</a:t>
            </a:r>
            <a:r>
              <a:rPr lang="bg-BG" dirty="0" smtClean="0"/>
              <a:t>é</a:t>
            </a:r>
            <a:r>
              <a:rPr lang="en-GB" dirty="0" smtClean="0"/>
              <a:t>pond</a:t>
            </a:r>
            <a:r>
              <a:rPr lang="bg-BG" dirty="0" smtClean="0"/>
              <a:t>é</a:t>
            </a:r>
            <a:r>
              <a:rPr lang="en-GB" dirty="0" smtClean="0"/>
              <a:t>rant,( mais pensons au budget!)</a:t>
            </a:r>
          </a:p>
          <a:p>
            <a:r>
              <a:rPr lang="en-GB" dirty="0" smtClean="0"/>
              <a:t>Pas de l</a:t>
            </a:r>
            <a:r>
              <a:rPr lang="bg-BG" dirty="0" smtClean="0"/>
              <a:t>é</a:t>
            </a:r>
            <a:r>
              <a:rPr lang="en-GB" dirty="0" smtClean="0"/>
              <a:t>gislation communautaire</a:t>
            </a:r>
          </a:p>
          <a:p>
            <a:endParaRPr lang="en-GB" dirty="0" smtClean="0"/>
          </a:p>
          <a:p>
            <a:r>
              <a:rPr lang="en-GB" b="1" dirty="0" smtClean="0"/>
              <a:t>Qui decide ? - les Etats Membres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PESC – les différences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Relations diplomatiques et diploma</a:t>
            </a:r>
            <a:r>
              <a:rPr lang="en-GB" dirty="0" smtClean="0"/>
              <a:t>t</a:t>
            </a:r>
            <a:r>
              <a:rPr lang="en-US" dirty="0" err="1" smtClean="0"/>
              <a:t>ie</a:t>
            </a:r>
            <a:r>
              <a:rPr lang="en-US" dirty="0" smtClean="0"/>
              <a:t> </a:t>
            </a:r>
            <a:r>
              <a:rPr lang="en-US" dirty="0" err="1" smtClean="0"/>
              <a:t>publique</a:t>
            </a:r>
            <a:r>
              <a:rPr lang="en-US" dirty="0" smtClean="0"/>
              <a:t> </a:t>
            </a:r>
            <a:r>
              <a:rPr lang="en-US" dirty="0" err="1" smtClean="0"/>
              <a:t>del’UE</a:t>
            </a:r>
            <a:r>
              <a:rPr lang="en-US" dirty="0" smtClean="0"/>
              <a:t>  - d</a:t>
            </a:r>
            <a:r>
              <a:rPr lang="bg-BG" dirty="0" smtClean="0"/>
              <a:t>é</a:t>
            </a:r>
            <a:r>
              <a:rPr lang="en-US" dirty="0" err="1" smtClean="0"/>
              <a:t>clarations</a:t>
            </a:r>
            <a:r>
              <a:rPr lang="en-US" dirty="0" smtClean="0"/>
              <a:t> et conclusions du </a:t>
            </a:r>
            <a:r>
              <a:rPr lang="en-US" dirty="0" err="1" smtClean="0"/>
              <a:t>Conseil</a:t>
            </a:r>
            <a:endParaRPr lang="en-US" dirty="0" smtClean="0"/>
          </a:p>
          <a:p>
            <a:r>
              <a:rPr lang="en-US" dirty="0" smtClean="0"/>
              <a:t>Actes de PESC  - d</a:t>
            </a:r>
            <a:r>
              <a:rPr lang="bg-BG" dirty="0" smtClean="0"/>
              <a:t>é</a:t>
            </a:r>
            <a:r>
              <a:rPr lang="en-US" dirty="0" smtClean="0"/>
              <a:t>cisions</a:t>
            </a:r>
          </a:p>
          <a:p>
            <a:r>
              <a:rPr lang="en-US" dirty="0" smtClean="0"/>
              <a:t>Dialogue avec les pays tiers – </a:t>
            </a:r>
            <a:r>
              <a:rPr lang="en-US" dirty="0" err="1" smtClean="0"/>
              <a:t>sommets</a:t>
            </a:r>
            <a:r>
              <a:rPr lang="en-US" dirty="0" smtClean="0"/>
              <a:t> entre </a:t>
            </a:r>
            <a:r>
              <a:rPr lang="en-US" dirty="0" err="1" smtClean="0"/>
              <a:t>l’UE</a:t>
            </a:r>
            <a:r>
              <a:rPr lang="en-US" dirty="0" smtClean="0"/>
              <a:t> et ses </a:t>
            </a:r>
            <a:r>
              <a:rPr lang="en-US" dirty="0" err="1" smtClean="0"/>
              <a:t>partenaires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Sanctions  </a:t>
            </a:r>
          </a:p>
          <a:p>
            <a:r>
              <a:rPr lang="en-US" dirty="0" smtClean="0"/>
              <a:t>Missions</a:t>
            </a:r>
          </a:p>
          <a:p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Instruments </a:t>
            </a:r>
            <a:r>
              <a:rPr lang="en-GB" dirty="0" err="1" smtClean="0"/>
              <a:t>concrets</a:t>
            </a:r>
            <a:r>
              <a:rPr lang="en-GB" dirty="0" smtClean="0"/>
              <a:t> de la PESC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ngoing-missio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81138"/>
            <a:ext cx="9144000" cy="53768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066130"/>
          </a:xfrm>
        </p:spPr>
        <p:txBody>
          <a:bodyPr>
            <a:normAutofit/>
          </a:bodyPr>
          <a:lstStyle/>
          <a:p>
            <a:r>
              <a:rPr lang="en-GB" dirty="0" smtClean="0"/>
              <a:t>Les Missions de l’UE  –   2014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lnSpcReduction="1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en-GB" dirty="0" smtClean="0"/>
              <a:t>L’UE devient, lentement mais surement, un acteur sur la scène internationale.</a:t>
            </a:r>
          </a:p>
          <a:p>
            <a:pPr marL="624078" indent="-514350">
              <a:buFont typeface="+mj-lt"/>
              <a:buAutoNum type="arabicPeriod"/>
            </a:pPr>
            <a:r>
              <a:rPr lang="en-GB" dirty="0" smtClean="0"/>
              <a:t>Les Etats membres conservent leur potentiel de mener la politique  </a:t>
            </a:r>
            <a:r>
              <a:rPr lang="en-US" dirty="0" smtClean="0"/>
              <a:t>é</a:t>
            </a:r>
            <a:r>
              <a:rPr lang="en-GB" dirty="0" smtClean="0"/>
              <a:t>xterieure.</a:t>
            </a:r>
          </a:p>
          <a:p>
            <a:pPr marL="624078" indent="-514350">
              <a:buFont typeface="+mj-lt"/>
              <a:buAutoNum type="arabicPeriod"/>
            </a:pPr>
            <a:r>
              <a:rPr lang="en-GB" dirty="0" smtClean="0"/>
              <a:t>La PESC transforme la diplomatie des Etats membres –  concertation permanente, </a:t>
            </a:r>
            <a:r>
              <a:rPr lang="bg-BG" dirty="0" smtClean="0"/>
              <a:t>é</a:t>
            </a:r>
            <a:r>
              <a:rPr lang="en-GB" dirty="0" smtClean="0"/>
              <a:t>largissement des </a:t>
            </a:r>
            <a:r>
              <a:rPr lang="en-GB" dirty="0" err="1" smtClean="0"/>
              <a:t>int</a:t>
            </a:r>
            <a:r>
              <a:rPr lang="bg-BG" dirty="0" smtClean="0"/>
              <a:t>é</a:t>
            </a:r>
            <a:r>
              <a:rPr lang="en-GB" dirty="0" smtClean="0"/>
              <a:t>rêts des Etats membres, multiplie leurs possibilit</a:t>
            </a:r>
            <a:r>
              <a:rPr lang="bg-BG" dirty="0" smtClean="0"/>
              <a:t>é</a:t>
            </a:r>
            <a:r>
              <a:rPr lang="en-GB" dirty="0" smtClean="0"/>
              <a:t>s d’action. </a:t>
            </a:r>
          </a:p>
          <a:p>
            <a:pPr marL="624078" indent="-514350">
              <a:buFont typeface="+mj-lt"/>
              <a:buAutoNum type="arabicPeriod"/>
            </a:pPr>
            <a:r>
              <a:rPr lang="en-GB" b="1" dirty="0" smtClean="0"/>
              <a:t>La PESC reste une politique imparfaite et fragile </a:t>
            </a:r>
            <a:r>
              <a:rPr lang="en-GB" dirty="0" smtClean="0"/>
              <a:t>- nombre croissant des pays – membres.</a:t>
            </a:r>
          </a:p>
          <a:p>
            <a:pPr marL="624078" indent="-514350">
              <a:buNone/>
            </a:pPr>
            <a:endParaRPr lang="en-GB" dirty="0" smtClean="0"/>
          </a:p>
          <a:p>
            <a:pPr marL="624078" indent="-514350">
              <a:buFont typeface="+mj-lt"/>
              <a:buAutoNum type="arabicPeriod"/>
            </a:pPr>
            <a:endParaRPr lang="en-GB" dirty="0" smtClean="0"/>
          </a:p>
          <a:p>
            <a:pPr marL="624078" indent="-514350">
              <a:buFont typeface="+mj-lt"/>
              <a:buAutoNum type="arabicPeriod"/>
            </a:pPr>
            <a:endParaRPr lang="en-GB" dirty="0" smtClean="0"/>
          </a:p>
          <a:p>
            <a:pPr marL="624078" indent="-514350">
              <a:buFont typeface="+mj-lt"/>
              <a:buAutoNum type="arabicPeriod"/>
            </a:pPr>
            <a:endParaRPr lang="en-GB" dirty="0" smtClean="0"/>
          </a:p>
          <a:p>
            <a:pPr marL="624078" indent="-514350">
              <a:buFont typeface="+mj-lt"/>
              <a:buAutoNum type="arabicPeriod"/>
            </a:pPr>
            <a:endParaRPr lang="en-GB" dirty="0" smtClean="0"/>
          </a:p>
          <a:p>
            <a:pPr marL="1117854" lvl="2" indent="-514350"/>
            <a:endParaRPr lang="en-GB" dirty="0" smtClean="0"/>
          </a:p>
          <a:p>
            <a:pPr marL="624078" indent="-514350">
              <a:buFont typeface="+mj-lt"/>
              <a:buAutoNum type="arabicPeriod"/>
            </a:pP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R</a:t>
            </a:r>
            <a:r>
              <a:rPr lang="bg-BG" dirty="0" smtClean="0"/>
              <a:t>é</a:t>
            </a:r>
            <a:r>
              <a:rPr lang="en-GB" dirty="0" err="1" smtClean="0"/>
              <a:t>sultats</a:t>
            </a:r>
            <a:r>
              <a:rPr lang="en-GB" dirty="0" smtClean="0"/>
              <a:t> et conclusions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7" descr="lhc3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288" y="2036763"/>
            <a:ext cx="8229600" cy="4821237"/>
          </a:xfrm>
          <a:noFill/>
        </p:spPr>
      </p:pic>
      <p:sp>
        <p:nvSpPr>
          <p:cNvPr id="210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2100"/>
            <a:ext cx="8229600" cy="1384300"/>
          </a:xfrm>
        </p:spPr>
        <p:txBody>
          <a:bodyPr/>
          <a:lstStyle/>
          <a:p>
            <a:pPr>
              <a:defRPr/>
            </a:pPr>
            <a:r>
              <a:rPr lang="fr-FR" sz="4000" b="1" dirty="0" smtClean="0"/>
              <a:t> </a:t>
            </a:r>
            <a:r>
              <a:rPr lang="fr-FR" sz="4000" b="1" dirty="0"/>
              <a:t>l'Union </a:t>
            </a:r>
            <a:r>
              <a:rPr lang="fr-FR" sz="4000" b="1" dirty="0" smtClean="0"/>
              <a:t>européenne – un projet/</a:t>
            </a:r>
            <a:r>
              <a:rPr lang="fr-FR" sz="4000" b="1" dirty="0" err="1" smtClean="0"/>
              <a:t>exp</a:t>
            </a:r>
            <a:r>
              <a:rPr lang="en-GB" sz="4000" dirty="0" smtClean="0"/>
              <a:t>é</a:t>
            </a:r>
            <a:r>
              <a:rPr lang="fr-FR" sz="4000" b="1" dirty="0" smtClean="0"/>
              <a:t>riment unique</a:t>
            </a:r>
            <a:endParaRPr lang="en-US" sz="4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530497" y="3244334"/>
            <a:ext cx="2083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l'Union européenne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bg-BG" dirty="0" smtClean="0"/>
              <a:t>	</a:t>
            </a:r>
            <a:r>
              <a:rPr lang="en-GB" dirty="0" smtClean="0"/>
              <a:t>Europe, quel numéro de téléphone?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bg-BG" sz="2800" dirty="0" smtClean="0"/>
          </a:p>
          <a:p>
            <a:pPr eaLnBrk="1" hangingPunct="1">
              <a:buFontTx/>
              <a:buNone/>
              <a:defRPr/>
            </a:pPr>
            <a:endParaRPr lang="bg-BG" sz="2800" dirty="0" smtClean="0"/>
          </a:p>
          <a:p>
            <a:pPr eaLnBrk="1" hangingPunct="1">
              <a:buFontTx/>
              <a:buNone/>
              <a:defRPr/>
            </a:pPr>
            <a:endParaRPr lang="bg-BG" sz="2800" dirty="0" smtClean="0"/>
          </a:p>
          <a:p>
            <a:pPr eaLnBrk="1" hangingPunct="1">
              <a:defRPr/>
            </a:pPr>
            <a:endParaRPr lang="bg-BG" sz="2800" dirty="0" smtClean="0"/>
          </a:p>
          <a:p>
            <a:pPr eaLnBrk="1" hangingPunct="1">
              <a:defRPr/>
            </a:pPr>
            <a:endParaRPr lang="en-US" sz="2800" dirty="0" smtClean="0"/>
          </a:p>
        </p:txBody>
      </p:sp>
      <p:pic>
        <p:nvPicPr>
          <p:cNvPr id="24580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47664" y="1341438"/>
            <a:ext cx="4104456" cy="3384550"/>
          </a:xfrm>
          <a:noFill/>
        </p:spPr>
      </p:pic>
      <p:pic>
        <p:nvPicPr>
          <p:cNvPr id="2458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293096"/>
            <a:ext cx="3311525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293096"/>
            <a:ext cx="2517775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7" descr="ANd9GcSw9DSAYyEuihmmrdnI86qdYp1IX12uAe7vRsRXhsmW99bWoaB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844824"/>
            <a:ext cx="28575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limite</a:t>
            </a:r>
            <a:r>
              <a:rPr lang="en-US" dirty="0" smtClean="0"/>
              <a:t> </a:t>
            </a:r>
            <a:r>
              <a:rPr lang="en-US" dirty="0" err="1" smtClean="0"/>
              <a:t>évidente</a:t>
            </a:r>
            <a:r>
              <a:rPr lang="en-US" dirty="0" smtClean="0"/>
              <a:t> </a:t>
            </a:r>
            <a:r>
              <a:rPr lang="en-US" dirty="0" err="1" smtClean="0"/>
              <a:t>d'une</a:t>
            </a:r>
            <a:r>
              <a:rPr lang="en-US" dirty="0" smtClean="0"/>
              <a:t> " </a:t>
            </a:r>
            <a:r>
              <a:rPr lang="en-US" dirty="0" err="1" smtClean="0"/>
              <a:t>politique</a:t>
            </a:r>
            <a:r>
              <a:rPr lang="en-US" dirty="0" smtClean="0"/>
              <a:t> </a:t>
            </a:r>
            <a:r>
              <a:rPr lang="en-US" dirty="0" err="1" smtClean="0"/>
              <a:t>étrangère</a:t>
            </a:r>
            <a:r>
              <a:rPr lang="en-US" dirty="0" smtClean="0"/>
              <a:t> " de l'Union </a:t>
            </a:r>
            <a:r>
              <a:rPr lang="en-US" dirty="0" err="1" smtClean="0"/>
              <a:t>européenne</a:t>
            </a:r>
            <a:r>
              <a:rPr lang="en-US" dirty="0" smtClean="0"/>
              <a:t>,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c'est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l'Union ne </a:t>
            </a:r>
            <a:r>
              <a:rPr lang="en-US" dirty="0" err="1" smtClean="0"/>
              <a:t>constitue</a:t>
            </a:r>
            <a:r>
              <a:rPr lang="en-US" dirty="0" smtClean="0"/>
              <a:t> pas un corps </a:t>
            </a:r>
            <a:r>
              <a:rPr lang="en-US" dirty="0" err="1" smtClean="0"/>
              <a:t>politique</a:t>
            </a:r>
            <a:r>
              <a:rPr lang="en-US" dirty="0" smtClean="0"/>
              <a:t> </a:t>
            </a:r>
            <a:r>
              <a:rPr lang="en-US" dirty="0" err="1" smtClean="0"/>
              <a:t>uni</a:t>
            </a:r>
            <a:r>
              <a:rPr lang="en-US" dirty="0" smtClean="0"/>
              <a:t>. </a:t>
            </a:r>
            <a:endParaRPr lang="bg-BG" dirty="0" smtClean="0"/>
          </a:p>
          <a:p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n'y</a:t>
            </a:r>
            <a:r>
              <a:rPr lang="en-US" dirty="0" smtClean="0"/>
              <a:t> a pas </a:t>
            </a:r>
            <a:r>
              <a:rPr lang="en-US" dirty="0" err="1" smtClean="0"/>
              <a:t>d'Etat</a:t>
            </a:r>
            <a:r>
              <a:rPr lang="en-US" dirty="0" smtClean="0"/>
              <a:t> </a:t>
            </a:r>
            <a:r>
              <a:rPr lang="en-US" dirty="0" err="1" smtClean="0"/>
              <a:t>fédéral</a:t>
            </a:r>
            <a:r>
              <a:rPr lang="en-US" dirty="0" smtClean="0"/>
              <a:t> </a:t>
            </a:r>
            <a:r>
              <a:rPr lang="en-US" dirty="0" err="1" smtClean="0"/>
              <a:t>européen</a:t>
            </a:r>
            <a:r>
              <a:rPr lang="en-US" dirty="0" smtClean="0"/>
              <a:t> au-</a:t>
            </a:r>
            <a:r>
              <a:rPr lang="en-US" dirty="0" err="1" smtClean="0"/>
              <a:t>dessus</a:t>
            </a:r>
            <a:r>
              <a:rPr lang="en-US" dirty="0" smtClean="0"/>
              <a:t> des Etats </a:t>
            </a:r>
            <a:r>
              <a:rPr lang="en-US" dirty="0" err="1" smtClean="0"/>
              <a:t>européens</a:t>
            </a:r>
            <a:r>
              <a:rPr lang="en-US" dirty="0" smtClean="0"/>
              <a:t> </a:t>
            </a:r>
            <a:endParaRPr lang="bg-BG" dirty="0" smtClean="0"/>
          </a:p>
          <a:p>
            <a:r>
              <a:rPr lang="en-US" dirty="0" smtClean="0"/>
              <a:t>l'Union </a:t>
            </a:r>
            <a:r>
              <a:rPr lang="en-US" dirty="0" err="1" smtClean="0"/>
              <a:t>reste</a:t>
            </a:r>
            <a:r>
              <a:rPr lang="en-US" dirty="0" smtClean="0"/>
              <a:t> un corps </a:t>
            </a:r>
            <a:r>
              <a:rPr lang="en-US" dirty="0" err="1" smtClean="0"/>
              <a:t>indéfini</a:t>
            </a:r>
            <a:endParaRPr lang="bg-BG" dirty="0"/>
          </a:p>
        </p:txBody>
      </p:sp>
      <p:pic>
        <p:nvPicPr>
          <p:cNvPr id="4" name="Picture 3" descr="imagesХВ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36915">
            <a:off x="5724128" y="4149080"/>
            <a:ext cx="3419872" cy="2708920"/>
          </a:xfrm>
          <a:prstGeom prst="rect">
            <a:avLst/>
          </a:prstGeom>
        </p:spPr>
      </p:pic>
      <p:pic>
        <p:nvPicPr>
          <p:cNvPr id="5" name="Picture 4" descr="images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977644">
            <a:off x="1400158" y="4768583"/>
            <a:ext cx="2495550" cy="183832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3600" dirty="0" smtClean="0"/>
              <a:t>La diplomatie qui </a:t>
            </a:r>
            <a:r>
              <a:rPr lang="en-GB" sz="3600" dirty="0" err="1" smtClean="0"/>
              <a:t>l’exprime</a:t>
            </a:r>
            <a:endParaRPr lang="en-GB" sz="3600" dirty="0" smtClean="0"/>
          </a:p>
          <a:p>
            <a:r>
              <a:rPr lang="en-GB" sz="3600" dirty="0" err="1" smtClean="0"/>
              <a:t>L’arme</a:t>
            </a:r>
            <a:r>
              <a:rPr lang="en-US" sz="3600" dirty="0" smtClean="0"/>
              <a:t>é</a:t>
            </a:r>
            <a:r>
              <a:rPr lang="en-GB" sz="3600" dirty="0" smtClean="0"/>
              <a:t> qui la </a:t>
            </a:r>
            <a:r>
              <a:rPr lang="en-GB" sz="3600" dirty="0" err="1" smtClean="0"/>
              <a:t>soutient</a:t>
            </a:r>
            <a:endParaRPr lang="en-GB" sz="3600" dirty="0" smtClean="0"/>
          </a:p>
          <a:p>
            <a:r>
              <a:rPr lang="en-GB" sz="3600" dirty="0" smtClean="0"/>
              <a:t>La police qui la </a:t>
            </a:r>
            <a:r>
              <a:rPr lang="en-GB" sz="3600" dirty="0" err="1" smtClean="0"/>
              <a:t>couvre</a:t>
            </a:r>
            <a:endParaRPr lang="bg-BG" sz="3600" dirty="0" smtClean="0"/>
          </a:p>
          <a:p>
            <a:endParaRPr lang="bg-BG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Les </a:t>
            </a:r>
            <a:r>
              <a:rPr lang="en-GB" dirty="0" err="1" smtClean="0"/>
              <a:t>trois</a:t>
            </a:r>
            <a:r>
              <a:rPr lang="en-GB" dirty="0" smtClean="0"/>
              <a:t> leviers de la </a:t>
            </a:r>
            <a:r>
              <a:rPr lang="en-GB" dirty="0" err="1" smtClean="0"/>
              <a:t>souveraint</a:t>
            </a:r>
            <a:r>
              <a:rPr lang="en-US" sz="4400" dirty="0" smtClean="0"/>
              <a:t>é</a:t>
            </a:r>
            <a:r>
              <a:rPr lang="en-GB" dirty="0" smtClean="0"/>
              <a:t>:</a:t>
            </a:r>
            <a:endParaRPr lang="bg-BG" dirty="0"/>
          </a:p>
        </p:txBody>
      </p:sp>
      <p:pic>
        <p:nvPicPr>
          <p:cNvPr id="9" name="Content Placeholder 8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4149080"/>
            <a:ext cx="1847850" cy="24669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: </a:t>
            </a:r>
            <a:endParaRPr lang="bg-BG" dirty="0" smtClean="0"/>
          </a:p>
          <a:p>
            <a:r>
              <a:rPr lang="en-US" dirty="0" smtClean="0"/>
              <a:t>la </a:t>
            </a:r>
            <a:r>
              <a:rPr lang="en-US" dirty="0" err="1" smtClean="0"/>
              <a:t>politique</a:t>
            </a:r>
            <a:r>
              <a:rPr lang="en-US" dirty="0" smtClean="0"/>
              <a:t> </a:t>
            </a:r>
            <a:r>
              <a:rPr lang="en-US" dirty="0" err="1" smtClean="0"/>
              <a:t>commerciale</a:t>
            </a:r>
            <a:r>
              <a:rPr lang="en-US" dirty="0" smtClean="0"/>
              <a:t>, les accords de </a:t>
            </a:r>
            <a:r>
              <a:rPr lang="en-US" dirty="0" err="1" smtClean="0"/>
              <a:t>libéralisation</a:t>
            </a:r>
            <a:r>
              <a:rPr lang="en-US" dirty="0" smtClean="0"/>
              <a:t> du </a:t>
            </a:r>
            <a:r>
              <a:rPr lang="en-US" dirty="0" err="1" smtClean="0"/>
              <a:t>trafic</a:t>
            </a:r>
            <a:r>
              <a:rPr lang="en-US" dirty="0" smtClean="0"/>
              <a:t> </a:t>
            </a:r>
            <a:r>
              <a:rPr lang="en-US" dirty="0" err="1" smtClean="0"/>
              <a:t>aérien</a:t>
            </a:r>
            <a:r>
              <a:rPr lang="en-US" dirty="0" smtClean="0"/>
              <a:t>, les accords de visas, les accords de </a:t>
            </a:r>
            <a:r>
              <a:rPr lang="en-US" dirty="0" err="1" smtClean="0"/>
              <a:t>coopération</a:t>
            </a:r>
            <a:r>
              <a:rPr lang="en-US" dirty="0" smtClean="0"/>
              <a:t> </a:t>
            </a:r>
            <a:r>
              <a:rPr lang="en-US" dirty="0" err="1" smtClean="0"/>
              <a:t>ou</a:t>
            </a:r>
            <a:r>
              <a:rPr lang="en-US" dirty="0" smtClean="0"/>
              <a:t> </a:t>
            </a:r>
            <a:r>
              <a:rPr lang="en-US" dirty="0" err="1" smtClean="0"/>
              <a:t>d'association</a:t>
            </a:r>
            <a:r>
              <a:rPr lang="en-US" dirty="0" smtClean="0"/>
              <a:t>. </a:t>
            </a:r>
          </a:p>
          <a:p>
            <a:endParaRPr lang="bg-BG" dirty="0" smtClean="0"/>
          </a:p>
          <a:p>
            <a:r>
              <a:rPr lang="en-US" dirty="0" smtClean="0"/>
              <a:t>Il y a </a:t>
            </a:r>
            <a:r>
              <a:rPr lang="en-US" dirty="0" err="1" smtClean="0"/>
              <a:t>là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forme</a:t>
            </a:r>
            <a:r>
              <a:rPr lang="en-US" dirty="0" smtClean="0"/>
              <a:t> de puissance </a:t>
            </a:r>
            <a:r>
              <a:rPr lang="en-US" dirty="0" err="1" smtClean="0"/>
              <a:t>européenne</a:t>
            </a:r>
            <a:r>
              <a:rPr lang="en-US" dirty="0" smtClean="0"/>
              <a:t> - </a:t>
            </a:r>
            <a:r>
              <a:rPr lang="en-US" dirty="0" err="1" smtClean="0"/>
              <a:t>une</a:t>
            </a:r>
            <a:r>
              <a:rPr lang="en-US" dirty="0" smtClean="0"/>
              <a:t> " puissance </a:t>
            </a:r>
            <a:r>
              <a:rPr lang="en-US" dirty="0" err="1" smtClean="0"/>
              <a:t>civile</a:t>
            </a:r>
            <a:r>
              <a:rPr lang="en-US" dirty="0" smtClean="0"/>
              <a:t> ", </a:t>
            </a:r>
            <a:r>
              <a:rPr lang="en-US" dirty="0" err="1" smtClean="0"/>
              <a:t>une</a:t>
            </a:r>
            <a:r>
              <a:rPr lang="en-US" dirty="0" smtClean="0"/>
              <a:t> " puissance par la </a:t>
            </a:r>
            <a:r>
              <a:rPr lang="en-US" dirty="0" err="1" smtClean="0"/>
              <a:t>norme</a:t>
            </a:r>
            <a:r>
              <a:rPr lang="en-US" dirty="0" smtClean="0"/>
              <a:t> ", </a:t>
            </a:r>
            <a:r>
              <a:rPr lang="en-US" dirty="0" err="1" smtClean="0"/>
              <a:t>une</a:t>
            </a:r>
            <a:r>
              <a:rPr lang="en-US" dirty="0" smtClean="0"/>
              <a:t> " puissance </a:t>
            </a:r>
            <a:r>
              <a:rPr lang="en-US" dirty="0" err="1" smtClean="0"/>
              <a:t>structurelle</a:t>
            </a:r>
            <a:r>
              <a:rPr lang="en-US" dirty="0" smtClean="0"/>
              <a:t> ",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L</a:t>
            </a:r>
            <a:r>
              <a:rPr lang="en-US" sz="3600" dirty="0" smtClean="0"/>
              <a:t>'Union </a:t>
            </a:r>
            <a:r>
              <a:rPr lang="en-US" sz="3600" dirty="0" err="1" smtClean="0"/>
              <a:t>européenne</a:t>
            </a:r>
            <a:r>
              <a:rPr lang="en-US" sz="3600" dirty="0" smtClean="0"/>
              <a:t> a </a:t>
            </a:r>
            <a:r>
              <a:rPr lang="en-US" sz="3600" dirty="0" err="1" smtClean="0"/>
              <a:t>surtout</a:t>
            </a:r>
            <a:r>
              <a:rPr lang="en-US" sz="3600" dirty="0" smtClean="0"/>
              <a:t> </a:t>
            </a:r>
            <a:r>
              <a:rPr lang="en-US" sz="3600" dirty="0" err="1" smtClean="0"/>
              <a:t>une</a:t>
            </a:r>
            <a:r>
              <a:rPr lang="en-US" sz="3600" dirty="0" smtClean="0"/>
              <a:t> </a:t>
            </a:r>
            <a:r>
              <a:rPr lang="en-US" sz="3600" dirty="0" err="1" smtClean="0"/>
              <a:t>politique</a:t>
            </a:r>
            <a:r>
              <a:rPr lang="en-US" sz="3600" dirty="0" smtClean="0"/>
              <a:t> </a:t>
            </a:r>
            <a:r>
              <a:rPr lang="en-US" sz="3600" dirty="0" err="1" smtClean="0"/>
              <a:t>extérieure</a:t>
            </a:r>
            <a:r>
              <a:rPr lang="en-US" sz="3600" dirty="0" smtClean="0"/>
              <a:t> </a:t>
            </a:r>
            <a:r>
              <a:rPr lang="en-US" sz="3600" dirty="0" err="1" smtClean="0"/>
              <a:t>dérivée</a:t>
            </a:r>
            <a:r>
              <a:rPr lang="en-US" sz="3600" dirty="0" smtClean="0"/>
              <a:t> des </a:t>
            </a:r>
            <a:r>
              <a:rPr lang="en-US" sz="3600" dirty="0" err="1" smtClean="0"/>
              <a:t>compétences</a:t>
            </a:r>
            <a:r>
              <a:rPr lang="en-US" sz="3600" dirty="0" smtClean="0"/>
              <a:t> " </a:t>
            </a:r>
            <a:r>
              <a:rPr lang="en-US" sz="3600" dirty="0" err="1" smtClean="0"/>
              <a:t>communautaires</a:t>
            </a:r>
            <a:r>
              <a:rPr lang="en-US" sz="3600" dirty="0" smtClean="0"/>
              <a:t> "</a:t>
            </a:r>
            <a:endParaRPr lang="bg-BG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/>
          <a:lstStyle/>
          <a:p>
            <a:pPr>
              <a:buNone/>
            </a:pPr>
            <a:r>
              <a:rPr lang="en-GB" b="1" dirty="0" smtClean="0"/>
              <a:t>Les </a:t>
            </a:r>
            <a:r>
              <a:rPr lang="en-GB" b="1" dirty="0" err="1" smtClean="0"/>
              <a:t>critères</a:t>
            </a:r>
            <a:r>
              <a:rPr lang="en-GB" b="1" dirty="0" smtClean="0"/>
              <a:t> de Copenhagen</a:t>
            </a:r>
          </a:p>
          <a:p>
            <a:r>
              <a:rPr lang="en-GB" dirty="0" smtClean="0"/>
              <a:t>La puissance de </a:t>
            </a:r>
            <a:r>
              <a:rPr lang="en-GB" dirty="0" err="1" smtClean="0"/>
              <a:t>l’exemple</a:t>
            </a:r>
            <a:endParaRPr lang="en-GB" dirty="0" smtClean="0"/>
          </a:p>
          <a:p>
            <a:r>
              <a:rPr lang="en-GB" dirty="0" err="1" smtClean="0"/>
              <a:t>Condionnalit</a:t>
            </a:r>
            <a:r>
              <a:rPr lang="en-US" dirty="0" smtClean="0"/>
              <a:t>é</a:t>
            </a:r>
            <a:r>
              <a:rPr lang="en-GB" dirty="0" smtClean="0"/>
              <a:t> – les </a:t>
            </a:r>
            <a:r>
              <a:rPr lang="en-GB" dirty="0" err="1" smtClean="0"/>
              <a:t>droits</a:t>
            </a:r>
            <a:r>
              <a:rPr lang="en-GB" dirty="0" smtClean="0"/>
              <a:t> de </a:t>
            </a:r>
            <a:r>
              <a:rPr lang="en-GB" dirty="0" err="1" smtClean="0"/>
              <a:t>l’homme</a:t>
            </a:r>
            <a:r>
              <a:rPr lang="en-GB" dirty="0" smtClean="0"/>
              <a:t> – </a:t>
            </a:r>
            <a:r>
              <a:rPr lang="en-GB" dirty="0" err="1" smtClean="0"/>
              <a:t>l’Etats</a:t>
            </a:r>
            <a:r>
              <a:rPr lang="en-GB" dirty="0" smtClean="0"/>
              <a:t> de </a:t>
            </a:r>
            <a:r>
              <a:rPr lang="en-GB" dirty="0" err="1" smtClean="0"/>
              <a:t>droit</a:t>
            </a:r>
            <a:r>
              <a:rPr lang="en-GB" dirty="0" smtClean="0"/>
              <a:t> </a:t>
            </a:r>
          </a:p>
          <a:p>
            <a:endParaRPr lang="en-GB" dirty="0" smtClean="0"/>
          </a:p>
          <a:p>
            <a:pPr>
              <a:buNone/>
            </a:pPr>
            <a:r>
              <a:rPr lang="en-GB" b="1" dirty="0" smtClean="0"/>
              <a:t>Kosovo </a:t>
            </a:r>
          </a:p>
          <a:p>
            <a:r>
              <a:rPr lang="en-GB" dirty="0" smtClean="0"/>
              <a:t>Etablir des institutions – police, </a:t>
            </a:r>
            <a:r>
              <a:rPr lang="en-GB" dirty="0" err="1" smtClean="0"/>
              <a:t>cour</a:t>
            </a:r>
            <a:r>
              <a:rPr lang="en-GB" dirty="0" smtClean="0"/>
              <a:t> de justice, </a:t>
            </a:r>
            <a:r>
              <a:rPr lang="en-GB" dirty="0" err="1" smtClean="0"/>
              <a:t>douane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b="1" dirty="0" smtClean="0"/>
              <a:t>Le </a:t>
            </a:r>
            <a:r>
              <a:rPr lang="en-GB" b="1" dirty="0" err="1" smtClean="0"/>
              <a:t>cas</a:t>
            </a:r>
            <a:r>
              <a:rPr lang="en-GB" b="1" dirty="0" smtClean="0"/>
              <a:t> des </a:t>
            </a:r>
            <a:r>
              <a:rPr lang="en-GB" b="1" dirty="0" err="1" smtClean="0"/>
              <a:t>infirmières</a:t>
            </a:r>
            <a:r>
              <a:rPr lang="en-GB" b="1" dirty="0" smtClean="0"/>
              <a:t> </a:t>
            </a:r>
            <a:r>
              <a:rPr lang="en-GB" b="1" dirty="0" err="1" smtClean="0"/>
              <a:t>bulgares</a:t>
            </a:r>
            <a:r>
              <a:rPr lang="en-GB" b="1" dirty="0" smtClean="0"/>
              <a:t> en </a:t>
            </a:r>
            <a:r>
              <a:rPr lang="en-GB" b="1" dirty="0" err="1" smtClean="0"/>
              <a:t>Lybie</a:t>
            </a:r>
            <a:endParaRPr lang="bg-BG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Exemples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la coordination</a:t>
            </a:r>
          </a:p>
          <a:p>
            <a:r>
              <a:rPr lang="en-US" dirty="0" smtClean="0"/>
              <a:t>subordination quasi-</a:t>
            </a:r>
            <a:r>
              <a:rPr lang="en-US" dirty="0" err="1" smtClean="0"/>
              <a:t>complète</a:t>
            </a:r>
            <a:r>
              <a:rPr lang="en-US" dirty="0" smtClean="0"/>
              <a:t> à </a:t>
            </a:r>
            <a:r>
              <a:rPr lang="en-US" dirty="0" err="1" smtClean="0"/>
              <a:t>l'OTAN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son </a:t>
            </a:r>
            <a:r>
              <a:rPr lang="en-US" dirty="0" err="1" smtClean="0"/>
              <a:t>caractère</a:t>
            </a:r>
            <a:r>
              <a:rPr lang="en-US" dirty="0" smtClean="0"/>
              <a:t> </a:t>
            </a:r>
            <a:r>
              <a:rPr lang="en-US" dirty="0" err="1" smtClean="0"/>
              <a:t>essentiellement</a:t>
            </a:r>
            <a:r>
              <a:rPr lang="en-US" dirty="0" smtClean="0"/>
              <a:t> civil</a:t>
            </a:r>
          </a:p>
          <a:p>
            <a:endParaRPr lang="en-US" dirty="0" smtClean="0"/>
          </a:p>
          <a:p>
            <a:r>
              <a:rPr lang="en-US" dirty="0" err="1" smtClean="0"/>
              <a:t>L'accent</a:t>
            </a:r>
            <a:r>
              <a:rPr lang="en-US" dirty="0" smtClean="0"/>
              <a:t> </a:t>
            </a:r>
            <a:r>
              <a:rPr lang="en-US" dirty="0" err="1" smtClean="0"/>
              <a:t>mis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" </a:t>
            </a:r>
            <a:r>
              <a:rPr lang="en-US" dirty="0" err="1" smtClean="0"/>
              <a:t>valeurs</a:t>
            </a:r>
            <a:r>
              <a:rPr lang="en-US" dirty="0" smtClean="0"/>
              <a:t> " </a:t>
            </a:r>
            <a:r>
              <a:rPr lang="en-US" dirty="0" err="1" smtClean="0"/>
              <a:t>défendues</a:t>
            </a:r>
            <a:r>
              <a:rPr lang="en-US" dirty="0" smtClean="0"/>
              <a:t> par l'Union </a:t>
            </a:r>
            <a:r>
              <a:rPr lang="en-US" dirty="0" err="1" smtClean="0"/>
              <a:t>européenne</a:t>
            </a:r>
            <a:r>
              <a:rPr lang="en-US" dirty="0" smtClean="0"/>
              <a:t>, </a:t>
            </a:r>
            <a:r>
              <a:rPr lang="en-US" dirty="0" err="1" smtClean="0"/>
              <a:t>plutôt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ses</a:t>
            </a:r>
            <a:r>
              <a:rPr lang="en-US" dirty="0" smtClean="0"/>
              <a:t> " intérêts “ - les </a:t>
            </a:r>
            <a:r>
              <a:rPr lang="en-US" dirty="0" err="1" smtClean="0"/>
              <a:t>valeurs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</a:t>
            </a:r>
            <a:r>
              <a:rPr lang="en-US" dirty="0" err="1" smtClean="0"/>
              <a:t>consensuelles</a:t>
            </a:r>
            <a:r>
              <a:rPr lang="en-US" dirty="0" smtClean="0"/>
              <a:t>, </a:t>
            </a:r>
            <a:r>
              <a:rPr lang="en-US" sz="2000" dirty="0" smtClean="0"/>
              <a:t>(</a:t>
            </a:r>
            <a:r>
              <a:rPr lang="en-US" sz="2000" dirty="0" err="1" smtClean="0"/>
              <a:t>lutte</a:t>
            </a:r>
            <a:r>
              <a:rPr lang="en-US" sz="2000" dirty="0" smtClean="0"/>
              <a:t> </a:t>
            </a:r>
            <a:r>
              <a:rPr lang="en-US" sz="2000" dirty="0" err="1" smtClean="0"/>
              <a:t>contre</a:t>
            </a:r>
            <a:r>
              <a:rPr lang="en-US" sz="2000" dirty="0" smtClean="0"/>
              <a:t> la </a:t>
            </a:r>
            <a:r>
              <a:rPr lang="en-US" sz="2000" dirty="0" err="1" smtClean="0"/>
              <a:t>peine</a:t>
            </a:r>
            <a:r>
              <a:rPr lang="en-US" sz="2000" dirty="0" smtClean="0"/>
              <a:t> de mort et </a:t>
            </a:r>
            <a:r>
              <a:rPr lang="en-US" sz="2000" dirty="0" err="1" smtClean="0"/>
              <a:t>contre</a:t>
            </a:r>
            <a:r>
              <a:rPr lang="en-US" sz="2000" dirty="0" smtClean="0"/>
              <a:t> la corruption, </a:t>
            </a:r>
            <a:r>
              <a:rPr lang="en-US" sz="2000" dirty="0" err="1" smtClean="0"/>
              <a:t>soutien</a:t>
            </a:r>
            <a:r>
              <a:rPr lang="en-US" sz="2000" dirty="0" smtClean="0"/>
              <a:t> à la </a:t>
            </a:r>
            <a:r>
              <a:rPr lang="en-US" sz="2000" dirty="0" err="1" smtClean="0"/>
              <a:t>démocratie</a:t>
            </a:r>
            <a:r>
              <a:rPr lang="en-US" sz="2000" dirty="0" smtClean="0"/>
              <a:t> et aux </a:t>
            </a:r>
            <a:r>
              <a:rPr lang="en-US" sz="2000" dirty="0" err="1" smtClean="0"/>
              <a:t>droits</a:t>
            </a:r>
            <a:r>
              <a:rPr lang="en-US" sz="2000" dirty="0" smtClean="0"/>
              <a:t> de </a:t>
            </a:r>
            <a:r>
              <a:rPr lang="en-US" sz="2000" dirty="0" err="1" smtClean="0"/>
              <a:t>l'Homme</a:t>
            </a:r>
            <a:r>
              <a:rPr lang="en-US" sz="2000" dirty="0" smtClean="0"/>
              <a:t>)</a:t>
            </a:r>
          </a:p>
          <a:p>
            <a:endParaRPr lang="bg-BG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Dans</a:t>
            </a:r>
            <a:r>
              <a:rPr lang="en-US" dirty="0" smtClean="0"/>
              <a:t> le </a:t>
            </a:r>
            <a:r>
              <a:rPr lang="en-US" dirty="0" err="1" smtClean="0"/>
              <a:t>domaine</a:t>
            </a:r>
            <a:r>
              <a:rPr lang="en-US" dirty="0" smtClean="0"/>
              <a:t> </a:t>
            </a:r>
            <a:r>
              <a:rPr lang="en-US" dirty="0" err="1" smtClean="0"/>
              <a:t>diplomatique</a:t>
            </a:r>
            <a:r>
              <a:rPr lang="en-US" dirty="0" smtClean="0"/>
              <a:t> et de </a:t>
            </a:r>
            <a:r>
              <a:rPr lang="en-US" dirty="0" err="1" smtClean="0"/>
              <a:t>securite</a:t>
            </a:r>
            <a:endParaRPr lang="bg-BG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les divisions face à </a:t>
            </a:r>
          </a:p>
          <a:p>
            <a:r>
              <a:rPr lang="en-US" dirty="0" err="1" smtClean="0"/>
              <a:t>l'intervention</a:t>
            </a:r>
            <a:r>
              <a:rPr lang="en-US" dirty="0" smtClean="0"/>
              <a:t> </a:t>
            </a:r>
            <a:r>
              <a:rPr lang="en-US" dirty="0" err="1" smtClean="0"/>
              <a:t>américaine</a:t>
            </a:r>
            <a:r>
              <a:rPr lang="en-US" dirty="0" smtClean="0"/>
              <a:t> en </a:t>
            </a:r>
            <a:r>
              <a:rPr lang="en-US" dirty="0" err="1" smtClean="0"/>
              <a:t>Irak</a:t>
            </a:r>
            <a:r>
              <a:rPr lang="en-US" dirty="0" smtClean="0"/>
              <a:t> en 2003 ; </a:t>
            </a:r>
          </a:p>
          <a:p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l'opportunité</a:t>
            </a:r>
            <a:r>
              <a:rPr lang="en-US" dirty="0" smtClean="0"/>
              <a:t> de </a:t>
            </a:r>
            <a:r>
              <a:rPr lang="en-US" dirty="0" err="1" smtClean="0"/>
              <a:t>recourir</a:t>
            </a:r>
            <a:r>
              <a:rPr lang="en-US" dirty="0" smtClean="0"/>
              <a:t> à la force en </a:t>
            </a:r>
            <a:r>
              <a:rPr lang="en-US" dirty="0" err="1" smtClean="0"/>
              <a:t>Libye</a:t>
            </a:r>
            <a:r>
              <a:rPr lang="en-US" dirty="0" smtClean="0"/>
              <a:t> (2011), au Mali (2013) et en </a:t>
            </a:r>
            <a:r>
              <a:rPr lang="en-US" dirty="0" err="1" smtClean="0"/>
              <a:t>Syrie</a:t>
            </a:r>
            <a:r>
              <a:rPr lang="en-US" dirty="0" smtClean="0"/>
              <a:t> (2013) ; </a:t>
            </a:r>
          </a:p>
          <a:p>
            <a:r>
              <a:rPr lang="en-US" dirty="0" err="1" smtClean="0"/>
              <a:t>sur</a:t>
            </a:r>
            <a:r>
              <a:rPr lang="en-US" dirty="0" smtClean="0"/>
              <a:t> le Kosovo (</a:t>
            </a:r>
            <a:r>
              <a:rPr lang="en-US" dirty="0" err="1" smtClean="0"/>
              <a:t>que</a:t>
            </a:r>
            <a:r>
              <a:rPr lang="en-US" dirty="0" smtClean="0"/>
              <a:t> 5 Etats de l'Union ne </a:t>
            </a:r>
            <a:r>
              <a:rPr lang="en-US" dirty="0" err="1" smtClean="0"/>
              <a:t>reconnaissent</a:t>
            </a:r>
            <a:r>
              <a:rPr lang="en-US" dirty="0" smtClean="0"/>
              <a:t> </a:t>
            </a:r>
            <a:r>
              <a:rPr lang="en-US" dirty="0" err="1" smtClean="0"/>
              <a:t>toujours</a:t>
            </a:r>
            <a:r>
              <a:rPr lang="en-US" dirty="0" smtClean="0"/>
              <a:t> pas </a:t>
            </a:r>
            <a:r>
              <a:rPr lang="en-US" dirty="0" err="1" smtClean="0"/>
              <a:t>comme</a:t>
            </a:r>
            <a:r>
              <a:rPr lang="en-US" dirty="0" smtClean="0"/>
              <a:t> un </a:t>
            </a:r>
            <a:r>
              <a:rPr lang="en-US" dirty="0" err="1" smtClean="0"/>
              <a:t>Etat</a:t>
            </a:r>
            <a:r>
              <a:rPr lang="en-US" dirty="0" smtClean="0"/>
              <a:t>) ;</a:t>
            </a:r>
          </a:p>
          <a:p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l'admission</a:t>
            </a:r>
            <a:r>
              <a:rPr lang="en-US" dirty="0" smtClean="0"/>
              <a:t> de la Palestine à </a:t>
            </a:r>
            <a:r>
              <a:rPr lang="en-US" dirty="0" err="1" smtClean="0"/>
              <a:t>l'UNESCO</a:t>
            </a:r>
            <a:r>
              <a:rPr lang="en-US" dirty="0" smtClean="0"/>
              <a:t> (2011) </a:t>
            </a:r>
            <a:r>
              <a:rPr lang="en-US" dirty="0" err="1" smtClean="0"/>
              <a:t>puis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</a:t>
            </a:r>
            <a:r>
              <a:rPr lang="en-US" dirty="0" err="1" smtClean="0"/>
              <a:t>Etat</a:t>
            </a:r>
            <a:r>
              <a:rPr lang="en-US" dirty="0" smtClean="0"/>
              <a:t> </a:t>
            </a:r>
            <a:r>
              <a:rPr lang="en-US" dirty="0" err="1" smtClean="0"/>
              <a:t>observateur</a:t>
            </a:r>
            <a:r>
              <a:rPr lang="en-US" dirty="0" smtClean="0"/>
              <a:t> à </a:t>
            </a:r>
            <a:r>
              <a:rPr lang="en-US" dirty="0" err="1" smtClean="0"/>
              <a:t>l'ONU</a:t>
            </a:r>
            <a:r>
              <a:rPr lang="en-US" dirty="0" smtClean="0"/>
              <a:t> (2012)</a:t>
            </a:r>
            <a:endParaRPr lang="bg-B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err="1" smtClean="0"/>
              <a:t>Mais</a:t>
            </a:r>
            <a:r>
              <a:rPr lang="en-GB" sz="3200" dirty="0" smtClean="0"/>
              <a:t> </a:t>
            </a:r>
            <a:r>
              <a:rPr lang="en-US" sz="3200" dirty="0" smtClean="0"/>
              <a:t>les divisions </a:t>
            </a:r>
            <a:r>
              <a:rPr lang="en-US" sz="3200" dirty="0" err="1" smtClean="0"/>
              <a:t>ressurgissent</a:t>
            </a:r>
            <a:r>
              <a:rPr lang="en-US" sz="3200" dirty="0" smtClean="0"/>
              <a:t> </a:t>
            </a:r>
            <a:r>
              <a:rPr lang="en-US" sz="3200" dirty="0" err="1" smtClean="0"/>
              <a:t>dès</a:t>
            </a:r>
            <a:r>
              <a:rPr lang="en-US" sz="3200" dirty="0" smtClean="0"/>
              <a:t> </a:t>
            </a:r>
            <a:r>
              <a:rPr lang="en-US" sz="3200" dirty="0" err="1" smtClean="0"/>
              <a:t>que</a:t>
            </a:r>
            <a:r>
              <a:rPr lang="en-US" sz="3200" dirty="0" smtClean="0"/>
              <a:t> les dossiers </a:t>
            </a:r>
            <a:r>
              <a:rPr lang="en-US" sz="3200" dirty="0" err="1" smtClean="0"/>
              <a:t>remontent</a:t>
            </a:r>
            <a:r>
              <a:rPr lang="en-US" sz="3200" dirty="0" smtClean="0"/>
              <a:t> à un </a:t>
            </a:r>
            <a:r>
              <a:rPr lang="en-US" sz="3200" dirty="0" err="1" smtClean="0"/>
              <a:t>niveau</a:t>
            </a:r>
            <a:r>
              <a:rPr lang="en-US" sz="3200" dirty="0" smtClean="0"/>
              <a:t> plus </a:t>
            </a:r>
            <a:r>
              <a:rPr lang="en-US" sz="3200" dirty="0" err="1" smtClean="0"/>
              <a:t>politique</a:t>
            </a:r>
            <a:endParaRPr lang="bg-BG" sz="3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L’Europe  de 6 à 28 </a:t>
            </a:r>
            <a:endParaRPr lang="bg-BG" dirty="0"/>
          </a:p>
        </p:txBody>
      </p:sp>
      <p:pic>
        <p:nvPicPr>
          <p:cNvPr id="4" name="Content Placeholder 3" descr="EU5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275"/>
          <a:stretch>
            <a:fillRect/>
          </a:stretch>
        </p:blipFill>
        <p:spPr>
          <a:xfrm>
            <a:off x="0" y="1124744"/>
            <a:ext cx="8820472" cy="5733256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36588" y="333375"/>
            <a:ext cx="8507412" cy="10842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Jean Monnet : " </a:t>
            </a:r>
            <a:r>
              <a:rPr lang="en-US" sz="3600" dirty="0" err="1" smtClean="0"/>
              <a:t>ce</a:t>
            </a:r>
            <a:r>
              <a:rPr lang="en-US" sz="3600" dirty="0" smtClean="0"/>
              <a:t> qui </a:t>
            </a:r>
            <a:r>
              <a:rPr lang="en-US" sz="3600" dirty="0" err="1" smtClean="0"/>
              <a:t>importe</a:t>
            </a:r>
            <a:r>
              <a:rPr lang="en-US" sz="3600" dirty="0" smtClean="0"/>
              <a:t>, </a:t>
            </a:r>
            <a:r>
              <a:rPr lang="en-US" sz="3600" dirty="0" err="1" smtClean="0"/>
              <a:t>ce</a:t>
            </a:r>
            <a:r>
              <a:rPr lang="en-US" sz="3600" dirty="0" smtClean="0"/>
              <a:t> </a:t>
            </a:r>
            <a:r>
              <a:rPr lang="en-US" sz="3600" dirty="0" err="1" smtClean="0"/>
              <a:t>n'est</a:t>
            </a:r>
            <a:r>
              <a:rPr lang="en-US" sz="3600" dirty="0" smtClean="0"/>
              <a:t> pas </a:t>
            </a:r>
            <a:r>
              <a:rPr lang="en-US" sz="3600" dirty="0" err="1" smtClean="0"/>
              <a:t>d'équilibrer</a:t>
            </a:r>
            <a:r>
              <a:rPr lang="en-US" sz="3600" dirty="0" smtClean="0"/>
              <a:t> les intérêts </a:t>
            </a:r>
            <a:r>
              <a:rPr lang="en-US" sz="3600" dirty="0" err="1" smtClean="0"/>
              <a:t>nationaux</a:t>
            </a:r>
            <a:r>
              <a:rPr lang="en-US" sz="3600" dirty="0" smtClean="0"/>
              <a:t>, </a:t>
            </a:r>
            <a:r>
              <a:rPr lang="en-US" sz="3600" dirty="0" err="1" smtClean="0"/>
              <a:t>c'est</a:t>
            </a:r>
            <a:r>
              <a:rPr lang="en-US" sz="3600" dirty="0" smtClean="0"/>
              <a:t> de les </a:t>
            </a:r>
            <a:r>
              <a:rPr lang="en-US" sz="3600" dirty="0" err="1" smtClean="0"/>
              <a:t>fusionner</a:t>
            </a:r>
            <a:r>
              <a:rPr lang="en-US" sz="3600" dirty="0" smtClean="0"/>
              <a:t> ".</a:t>
            </a:r>
            <a:r>
              <a:rPr lang="bg-BG" sz="3600" dirty="0" smtClean="0"/>
              <a:t/>
            </a:r>
            <a:br>
              <a:rPr lang="bg-BG" sz="36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altLang="bg-BG" sz="4000" dirty="0" smtClean="0"/>
          </a:p>
        </p:txBody>
      </p:sp>
      <p:pic>
        <p:nvPicPr>
          <p:cNvPr id="7171" name="Picture 4" descr="201011ldd00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 b="4286"/>
          <a:stretch>
            <a:fillRect/>
          </a:stretch>
        </p:blipFill>
        <p:spPr>
          <a:xfrm>
            <a:off x="0" y="1844675"/>
            <a:ext cx="9144000" cy="50133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/>
              <a:t>EU- quel avenir ?</a:t>
            </a:r>
          </a:p>
        </p:txBody>
      </p:sp>
      <p:pic>
        <p:nvPicPr>
          <p:cNvPr id="35843" name="Picture 3" descr="2speedeurop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357563"/>
            <a:ext cx="3924300" cy="3167062"/>
          </a:xfrm>
          <a:noFill/>
        </p:spPr>
      </p:pic>
      <p:pic>
        <p:nvPicPr>
          <p:cNvPr id="35844" name="Picture 6" descr="eutopi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500563" y="1484313"/>
            <a:ext cx="4319587" cy="2316162"/>
          </a:xfrm>
          <a:noFill/>
        </p:spPr>
      </p:pic>
      <p:pic>
        <p:nvPicPr>
          <p:cNvPr id="35845" name="Picture 7" descr="shengen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4500563" y="4510088"/>
            <a:ext cx="4391025" cy="2347912"/>
          </a:xfrm>
          <a:noFill/>
        </p:spPr>
      </p:pic>
      <p:pic>
        <p:nvPicPr>
          <p:cNvPr id="35846" name="Picture 7" descr="Flag_of_the_United_States_of_Europ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989138"/>
            <a:ext cx="233997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8" descr="utopia_in_four_movement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213" y="1989138"/>
            <a:ext cx="19558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754</TotalTime>
  <Words>1256</Words>
  <Application>Microsoft Office PowerPoint</Application>
  <PresentationFormat>Презентация на цял екран (4:3)</PresentationFormat>
  <Paragraphs>215</Paragraphs>
  <Slides>36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36</vt:i4>
      </vt:variant>
    </vt:vector>
  </HeadingPairs>
  <TitlesOfParts>
    <vt:vector size="37" baseType="lpstr">
      <vt:lpstr>Concourse</vt:lpstr>
      <vt:lpstr>La politique étrangère de l’Union Européenne </vt:lpstr>
      <vt:lpstr>Au début c’ était……l’ économie</vt:lpstr>
      <vt:lpstr>Le résultat </vt:lpstr>
      <vt:lpstr>Le résultat </vt:lpstr>
      <vt:lpstr>Les Traités européens </vt:lpstr>
      <vt:lpstr>Le résultat – après 2009</vt:lpstr>
      <vt:lpstr>"Action extérieure de l'Union européenne"  (Titre V du TUE et cinquième partie du TFUE)</vt:lpstr>
      <vt:lpstr>Objectifs de l'action extérieure de l'Union - article 21 TUE </vt:lpstr>
      <vt:lpstr>Objectifs de l'action extérieure de l'Union - article 21 TUE </vt:lpstr>
      <vt:lpstr>Les valeurs fondamentales dans l’action éxterieure de l’UE :</vt:lpstr>
      <vt:lpstr>Les instruments d'action éxterieure de l'Union</vt:lpstr>
      <vt:lpstr>Les institutions de l’UE</vt:lpstr>
      <vt:lpstr>Le processus de decision </vt:lpstr>
      <vt:lpstr>         Processus de décision communautaire  -        </vt:lpstr>
      <vt:lpstr>   Processus de décision –   </vt:lpstr>
      <vt:lpstr>La Politique étrangère et de sécurité commune (PESC) </vt:lpstr>
      <vt:lpstr>Principaux acteurs de la PESC </vt:lpstr>
      <vt:lpstr>Principaux organes de la PESC </vt:lpstr>
      <vt:lpstr>Conseil Européen </vt:lpstr>
      <vt:lpstr>Conseil des  affaires étrangères !!!</vt:lpstr>
      <vt:lpstr>La PESC – les différences</vt:lpstr>
      <vt:lpstr>La PESC – les différences</vt:lpstr>
      <vt:lpstr> Instruments concrets de la PESC </vt:lpstr>
      <vt:lpstr>Les Missions de l’UE  –   2014</vt:lpstr>
      <vt:lpstr>Résultats et conclusions</vt:lpstr>
      <vt:lpstr> l'Union européenne – un projet/expériment unique</vt:lpstr>
      <vt:lpstr> Europe, quel numéro de téléphone?</vt:lpstr>
      <vt:lpstr>La limite évidente d'une " politique étrangère " de l'Union européenne,</vt:lpstr>
      <vt:lpstr>Les trois leviers de la souverainté:</vt:lpstr>
      <vt:lpstr>L'Union européenne a surtout une politique extérieure dérivée des compétences " communautaires "</vt:lpstr>
      <vt:lpstr>Exemples</vt:lpstr>
      <vt:lpstr>Dans le domaine diplomatique et de securite</vt:lpstr>
      <vt:lpstr>Mais les divisions ressurgissent dès que les dossiers remontent à un niveau plus politique</vt:lpstr>
      <vt:lpstr>L’Europe  de 6 à 28 </vt:lpstr>
      <vt:lpstr>  Jean Monnet : " ce qui importe, ce n'est pas d'équilibrer les intérêts nationaux, c'est de les fusionner ".  </vt:lpstr>
      <vt:lpstr>EU- quel avenir 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politique étrangère de l’Union Européenne</dc:title>
  <dc:creator>Ingrid</dc:creator>
  <cp:lastModifiedBy>Valued Acer Customer</cp:lastModifiedBy>
  <cp:revision>79</cp:revision>
  <dcterms:created xsi:type="dcterms:W3CDTF">2014-05-20T06:37:52Z</dcterms:created>
  <dcterms:modified xsi:type="dcterms:W3CDTF">2014-06-04T11:39:32Z</dcterms:modified>
</cp:coreProperties>
</file>