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63" r:id="rId2"/>
    <p:sldMasterId id="2147483669" r:id="rId3"/>
    <p:sldMasterId id="2147483677" r:id="rId4"/>
  </p:sldMasterIdLst>
  <p:notesMasterIdLst>
    <p:notesMasterId r:id="rId80"/>
  </p:notesMasterIdLst>
  <p:handoutMasterIdLst>
    <p:handoutMasterId r:id="rId81"/>
  </p:handoutMasterIdLst>
  <p:sldIdLst>
    <p:sldId id="490" r:id="rId5"/>
    <p:sldId id="491" r:id="rId6"/>
    <p:sldId id="497" r:id="rId7"/>
    <p:sldId id="498" r:id="rId8"/>
    <p:sldId id="525" r:id="rId9"/>
    <p:sldId id="345" r:id="rId10"/>
    <p:sldId id="349" r:id="rId11"/>
    <p:sldId id="500" r:id="rId12"/>
    <p:sldId id="501" r:id="rId13"/>
    <p:sldId id="502" r:id="rId14"/>
    <p:sldId id="520" r:id="rId15"/>
    <p:sldId id="354" r:id="rId16"/>
    <p:sldId id="411" r:id="rId17"/>
    <p:sldId id="547" r:id="rId18"/>
    <p:sldId id="456" r:id="rId19"/>
    <p:sldId id="526" r:id="rId20"/>
    <p:sldId id="527" r:id="rId21"/>
    <p:sldId id="548" r:id="rId22"/>
    <p:sldId id="549" r:id="rId23"/>
    <p:sldId id="529" r:id="rId24"/>
    <p:sldId id="528" r:id="rId25"/>
    <p:sldId id="550" r:id="rId26"/>
    <p:sldId id="551" r:id="rId27"/>
    <p:sldId id="530" r:id="rId28"/>
    <p:sldId id="531" r:id="rId29"/>
    <p:sldId id="552" r:id="rId30"/>
    <p:sldId id="567" r:id="rId31"/>
    <p:sldId id="568" r:id="rId32"/>
    <p:sldId id="553" r:id="rId33"/>
    <p:sldId id="569" r:id="rId34"/>
    <p:sldId id="570" r:id="rId35"/>
    <p:sldId id="554" r:id="rId36"/>
    <p:sldId id="571" r:id="rId37"/>
    <p:sldId id="572" r:id="rId38"/>
    <p:sldId id="380" r:id="rId39"/>
    <p:sldId id="555" r:id="rId40"/>
    <p:sldId id="532" r:id="rId41"/>
    <p:sldId id="533" r:id="rId42"/>
    <p:sldId id="556" r:id="rId43"/>
    <p:sldId id="534" r:id="rId44"/>
    <p:sldId id="535" r:id="rId45"/>
    <p:sldId id="557" r:id="rId46"/>
    <p:sldId id="558" r:id="rId47"/>
    <p:sldId id="536" r:id="rId48"/>
    <p:sldId id="537" r:id="rId49"/>
    <p:sldId id="333" r:id="rId50"/>
    <p:sldId id="559" r:id="rId51"/>
    <p:sldId id="561" r:id="rId52"/>
    <p:sldId id="544" r:id="rId53"/>
    <p:sldId id="543" r:id="rId54"/>
    <p:sldId id="562" r:id="rId55"/>
    <p:sldId id="538" r:id="rId56"/>
    <p:sldId id="539" r:id="rId57"/>
    <p:sldId id="563" r:id="rId58"/>
    <p:sldId id="311" r:id="rId59"/>
    <p:sldId id="393" r:id="rId60"/>
    <p:sldId id="541" r:id="rId61"/>
    <p:sldId id="540" r:id="rId62"/>
    <p:sldId id="542" r:id="rId63"/>
    <p:sldId id="564" r:id="rId64"/>
    <p:sldId id="545" r:id="rId65"/>
    <p:sldId id="546" r:id="rId66"/>
    <p:sldId id="573" r:id="rId67"/>
    <p:sldId id="574" r:id="rId68"/>
    <p:sldId id="579" r:id="rId69"/>
    <p:sldId id="580" r:id="rId70"/>
    <p:sldId id="575" r:id="rId71"/>
    <p:sldId id="578" r:id="rId72"/>
    <p:sldId id="577" r:id="rId73"/>
    <p:sldId id="581" r:id="rId74"/>
    <p:sldId id="582" r:id="rId75"/>
    <p:sldId id="583" r:id="rId76"/>
    <p:sldId id="584" r:id="rId77"/>
    <p:sldId id="585" r:id="rId78"/>
    <p:sldId id="586" r:id="rId79"/>
  </p:sldIdLst>
  <p:sldSz cx="10440988" cy="7561263"/>
  <p:notesSz cx="6797675" cy="9872663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51435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287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54305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57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571750" algn="l" defTabSz="10287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3086100" algn="l" defTabSz="10287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600450" algn="l" defTabSz="10287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4114800" algn="l" defTabSz="10287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33333"/>
    <a:srgbClr val="0000CC"/>
    <a:srgbClr val="3333CC"/>
    <a:srgbClr val="F8EE6E"/>
    <a:srgbClr val="79797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37" autoAdjust="0"/>
    <p:restoredTop sz="94675" autoAdjust="0"/>
  </p:normalViewPr>
  <p:slideViewPr>
    <p:cSldViewPr snapToGrid="0" showGuides="1">
      <p:cViewPr>
        <p:scale>
          <a:sx n="75" d="100"/>
          <a:sy n="75" d="100"/>
        </p:scale>
        <p:origin x="-1098" y="-348"/>
      </p:cViewPr>
      <p:guideLst>
        <p:guide orient="horz" pos="4581"/>
        <p:guide orient="horz" pos="2382"/>
        <p:guide orient="horz" pos="192"/>
        <p:guide orient="horz" pos="3519"/>
        <p:guide orient="horz" pos="3168"/>
        <p:guide orient="horz" pos="1244"/>
        <p:guide orient="horz" pos="893"/>
        <p:guide orient="horz" pos="3869"/>
        <p:guide orient="horz" pos="4218"/>
        <p:guide pos="206"/>
        <p:guide pos="6369"/>
        <p:guide pos="3289"/>
        <p:guide pos="929"/>
        <p:guide pos="6006"/>
        <p:guide pos="3649"/>
        <p:guide pos="565"/>
        <p:guide pos="4373"/>
        <p:guide pos="2383"/>
        <p:guide pos="385"/>
      </p:guideLst>
    </p:cSldViewPr>
  </p:slideViewPr>
  <p:outlineViewPr>
    <p:cViewPr>
      <p:scale>
        <a:sx n="33" d="100"/>
        <a:sy n="33" d="100"/>
      </p:scale>
      <p:origin x="0" y="17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0" d="100"/>
        <a:sy n="180" d="100"/>
      </p:scale>
      <p:origin x="0" y="236412"/>
    </p:cViewPr>
  </p:sorterViewPr>
  <p:notesViewPr>
    <p:cSldViewPr snapToGrid="0" showGuides="1">
      <p:cViewPr varScale="1">
        <p:scale>
          <a:sx n="85" d="100"/>
          <a:sy n="85" d="100"/>
        </p:scale>
        <p:origin x="-3834" y="-96"/>
      </p:cViewPr>
      <p:guideLst>
        <p:guide orient="horz" pos="3110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presProps" Target="presProps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0688B5-1960-423E-835E-8F06233D093B}" type="datetimeFigureOut">
              <a:rPr lang="en-AU" smtClean="0"/>
              <a:pPr/>
              <a:t>11/06/2014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6DEDA-29FD-47AF-912B-4D224D938257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20502721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6BD712-6567-450C-B3C6-BAF6878345EE}" type="datetimeFigureOut">
              <a:rPr lang="en-AU" smtClean="0"/>
              <a:pPr/>
              <a:t>11/06/2014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41375" y="739775"/>
            <a:ext cx="51149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87D93-240F-4041-8284-FC16D3A96101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2515390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435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2870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4305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5740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7175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08610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0045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14800" algn="l" defTabSz="10287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Calibri" pitchFamily="34" charset="0"/>
              </a:defRPr>
            </a:lvl4pPr>
            <a:lvl5pPr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1AA43E9-6A7B-4411-B8CA-4CDF0889C3D7}" type="slidenum">
              <a:rPr lang="en-AU" altLang="en-US" sz="1200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AU" altLang="en-US" sz="120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87D93-240F-4041-8284-FC16D3A96101}" type="slidenum">
              <a:rPr lang="en-AU" smtClean="0"/>
              <a:pPr/>
              <a:t>15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575895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87D93-240F-4041-8284-FC16D3A96101}" type="slidenum">
              <a:rPr lang="en-AU" smtClean="0"/>
              <a:pPr/>
              <a:t>16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575895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87D93-240F-4041-8284-FC16D3A96101}" type="slidenum">
              <a:rPr lang="en-AU" smtClean="0"/>
              <a:pPr/>
              <a:t>17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575895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87D93-240F-4041-8284-FC16D3A96101}" type="slidenum">
              <a:rPr lang="en-AU" smtClean="0"/>
              <a:pPr/>
              <a:t>22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3111312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Propert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\\PSTUDIOTERM\Clients\TNS Global\TNS_002 Templates\4. Design\4. Active\PPT Files\19 Jan Redesign\Reference\Property Images\RGB_MASTER_A0_landscape_01_lefttorigh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09455" y="-1"/>
            <a:ext cx="7531533" cy="641223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34189"/>
            <a:ext cx="5792787" cy="2646442"/>
          </a:xfrm>
        </p:spPr>
        <p:txBody>
          <a:bodyPr lIns="306000" tIns="2160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1881784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perty Chapt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\\PSTUDIOTERM\Clients\TNS Global\TNS_002 Templates\4. Design\4. Active\PPT Files\19 Jan Redesign\Reference\Property Images\RGB_MASTER_A0_landscape_01_lefttorigh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09455" y="-1"/>
            <a:ext cx="7531533" cy="642366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74330"/>
            <a:ext cx="5793299" cy="1806301"/>
          </a:xfrm>
        </p:spPr>
        <p:txBody>
          <a:bodyPr tIns="2025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475513" cy="1999534"/>
          </a:xfrm>
          <a:prstGeom prst="rect">
            <a:avLst/>
          </a:prstGeom>
        </p:spPr>
        <p:txBody>
          <a:bodyPr lIns="283500" tIns="0" rIns="0" bIns="0" anchor="b">
            <a:noAutofit/>
          </a:bodyPr>
          <a:lstStyle>
            <a:lvl1pPr>
              <a:defRPr lang="en-AU" sz="5000" b="0" kern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 algn="l" defTabSz="1028495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2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340285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with Propert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drewA\Desktop\Email ATT\RGB_MASTER_A0_landscape_02_lefttorigh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34957" y="0"/>
            <a:ext cx="7606031" cy="64361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34189"/>
            <a:ext cx="5792787" cy="2646442"/>
          </a:xfrm>
        </p:spPr>
        <p:txBody>
          <a:bodyPr lIns="306000" tIns="2160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3130648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roperty Chapt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ndrewA\Desktop\Email ATT\RGB_MASTER_A0_landscape_02_lefttorigh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834957" y="0"/>
            <a:ext cx="7606031" cy="64361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74330"/>
            <a:ext cx="5793299" cy="1806301"/>
          </a:xfrm>
        </p:spPr>
        <p:txBody>
          <a:bodyPr tIns="2025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475513" cy="1999534"/>
          </a:xfrm>
          <a:prstGeom prst="rect">
            <a:avLst/>
          </a:prstGeom>
        </p:spPr>
        <p:txBody>
          <a:bodyPr lIns="283500" tIns="0" rIns="0" bIns="0" anchor="b">
            <a:noAutofit/>
          </a:bodyPr>
          <a:lstStyle>
            <a:lvl1pPr>
              <a:defRPr lang="en-AU" sz="5000" b="0" kern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 algn="l" defTabSz="1028495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2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205985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with Propert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ndrewA\Desktop\Email ATT\RGB_MASTER_A0_landscape_03_righttolef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-2"/>
          <a:stretch/>
        </p:blipFill>
        <p:spPr bwMode="auto">
          <a:xfrm>
            <a:off x="3541486" y="-1"/>
            <a:ext cx="6899502" cy="64443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34189"/>
            <a:ext cx="5792787" cy="2646442"/>
          </a:xfrm>
        </p:spPr>
        <p:txBody>
          <a:bodyPr lIns="306000" tIns="2160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2876056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roperty Chapt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ndrewA\Desktop\Email ATT\RGB_MASTER_A0_landscape_03_righttolef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-2"/>
          <a:stretch/>
        </p:blipFill>
        <p:spPr bwMode="auto">
          <a:xfrm>
            <a:off x="3541486" y="-1"/>
            <a:ext cx="6899502" cy="64443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74330"/>
            <a:ext cx="5793299" cy="1806301"/>
          </a:xfrm>
        </p:spPr>
        <p:txBody>
          <a:bodyPr tIns="2025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475513" cy="1999534"/>
          </a:xfrm>
          <a:prstGeom prst="rect">
            <a:avLst/>
          </a:prstGeom>
        </p:spPr>
        <p:txBody>
          <a:bodyPr lIns="283500" tIns="0" rIns="0" bIns="0" anchor="b">
            <a:noAutofit/>
          </a:bodyPr>
          <a:lstStyle>
            <a:lvl1pPr>
              <a:defRPr lang="en-AU" sz="5000" b="0" kern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 algn="l" defTabSz="1028495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2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1852433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with Propert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ndrewA\Desktop\Email ATT\RGB_MASTER_A0_longlandscape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189" y="0"/>
            <a:ext cx="9829800" cy="63677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34189"/>
            <a:ext cx="5792787" cy="2646442"/>
          </a:xfrm>
        </p:spPr>
        <p:txBody>
          <a:bodyPr lIns="306000" tIns="2160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3811175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roperty Chapt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ndrewA\Desktop\Email ATT\RGB_MASTER_A0_longlandscape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1189" y="0"/>
            <a:ext cx="9829800" cy="63677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74330"/>
            <a:ext cx="5793299" cy="1806301"/>
          </a:xfrm>
        </p:spPr>
        <p:txBody>
          <a:bodyPr tIns="2025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475513" cy="1999534"/>
          </a:xfrm>
          <a:prstGeom prst="rect">
            <a:avLst/>
          </a:prstGeom>
        </p:spPr>
        <p:txBody>
          <a:bodyPr lIns="283500" tIns="0" rIns="0" bIns="0" anchor="b">
            <a:noAutofit/>
          </a:bodyPr>
          <a:lstStyle>
            <a:lvl1pPr>
              <a:defRPr lang="en-AU" sz="5000" b="0" kern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 algn="l" defTabSz="1028495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2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1413933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with Propert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ndrewA\Desktop\Email ATT\RGB_MASTER_A0_portrait_01_righttolef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10669" y="0"/>
            <a:ext cx="5630319" cy="64726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34189"/>
            <a:ext cx="5792787" cy="2646442"/>
          </a:xfrm>
        </p:spPr>
        <p:txBody>
          <a:bodyPr lIns="306000" tIns="2160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2842411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roperty Chapt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ndrewA\Desktop\Email ATT\RGB_MASTER_A0_portrait_01_righttolef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10669" y="0"/>
            <a:ext cx="5630319" cy="647269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74330"/>
            <a:ext cx="5793299" cy="1806301"/>
          </a:xfrm>
        </p:spPr>
        <p:txBody>
          <a:bodyPr tIns="2025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475513" cy="1999534"/>
          </a:xfrm>
          <a:prstGeom prst="rect">
            <a:avLst/>
          </a:prstGeom>
        </p:spPr>
        <p:txBody>
          <a:bodyPr lIns="283500" tIns="0" rIns="0" bIns="0" anchor="b">
            <a:noAutofit/>
          </a:bodyPr>
          <a:lstStyle>
            <a:lvl1pPr>
              <a:defRPr lang="en-AU" sz="5000" b="0" kern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 algn="l" defTabSz="1028495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2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406255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with Propert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34189"/>
            <a:ext cx="5792787" cy="2646442"/>
          </a:xfrm>
        </p:spPr>
        <p:txBody>
          <a:bodyPr lIns="306000" tIns="2160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  <p:pic>
        <p:nvPicPr>
          <p:cNvPr id="5122" name="Picture 2" descr="C:\Users\AndrewA\Desktop\Email ATT\RGB_MASTER_A0_portrait_02_righttolef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89601" y="0"/>
            <a:ext cx="4751388" cy="6400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22457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roperty Chapt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74330"/>
            <a:ext cx="5793299" cy="1806301"/>
          </a:xfrm>
        </p:spPr>
        <p:txBody>
          <a:bodyPr tIns="2025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475513" cy="1999534"/>
          </a:xfrm>
          <a:prstGeom prst="rect">
            <a:avLst/>
          </a:prstGeom>
        </p:spPr>
        <p:txBody>
          <a:bodyPr lIns="283500" tIns="0" rIns="0" bIns="0" anchor="b">
            <a:noAutofit/>
          </a:bodyPr>
          <a:lstStyle>
            <a:lvl1pPr>
              <a:defRPr lang="en-AU" sz="5000" b="0" kern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 algn="l" defTabSz="1028495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2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  <p:pic>
        <p:nvPicPr>
          <p:cNvPr id="7" name="Picture 2" descr="C:\Users\AndrewA\Desktop\Email ATT\RGB_MASTER_A0_portrait_02_righttolef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89601" y="0"/>
            <a:ext cx="4751388" cy="6400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6689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with Propert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ndrewA\Desktop\Email ATT\RGB_MASTER_A0_portrait_03_straigh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37567" y="0"/>
            <a:ext cx="5603421" cy="63717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34189"/>
            <a:ext cx="5792787" cy="2646442"/>
          </a:xfrm>
        </p:spPr>
        <p:txBody>
          <a:bodyPr lIns="306000" tIns="2160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1044875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roperty Chapt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74330"/>
            <a:ext cx="5793299" cy="1806301"/>
          </a:xfrm>
        </p:spPr>
        <p:txBody>
          <a:bodyPr tIns="2025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475513" cy="1999534"/>
          </a:xfrm>
          <a:prstGeom prst="rect">
            <a:avLst/>
          </a:prstGeom>
        </p:spPr>
        <p:txBody>
          <a:bodyPr lIns="283500" tIns="0" rIns="0" bIns="0" anchor="b">
            <a:noAutofit/>
          </a:bodyPr>
          <a:lstStyle>
            <a:lvl1pPr>
              <a:defRPr lang="en-AU" sz="5000" b="0" kern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 algn="l" defTabSz="1028495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2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  <p:pic>
        <p:nvPicPr>
          <p:cNvPr id="7" name="Picture 2" descr="C:\Users\AndrewA\Desktop\Email ATT\RGB_MASTER_A0_portrait_03_straight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37567" y="0"/>
            <a:ext cx="5603421" cy="63717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33072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with Property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ndrewA\Desktop\Email ATT\RGB_MASTER_A0_square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472"/>
          <a:stretch/>
        </p:blipFill>
        <p:spPr bwMode="auto">
          <a:xfrm>
            <a:off x="2979618" y="0"/>
            <a:ext cx="7470797" cy="63633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134189"/>
            <a:ext cx="5792787" cy="2646442"/>
          </a:xfrm>
        </p:spPr>
        <p:txBody>
          <a:bodyPr lIns="306000" tIns="2160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2215070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roperty Chapt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ndrewA\Desktop\Email ATT\RGB_MASTER_A0_square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-472"/>
          <a:stretch/>
        </p:blipFill>
        <p:spPr bwMode="auto">
          <a:xfrm>
            <a:off x="2975429" y="0"/>
            <a:ext cx="7465560" cy="63633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74330"/>
            <a:ext cx="5793299" cy="1806301"/>
          </a:xfrm>
        </p:spPr>
        <p:txBody>
          <a:bodyPr tIns="2025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475513" cy="1999534"/>
          </a:xfrm>
          <a:prstGeom prst="rect">
            <a:avLst/>
          </a:prstGeom>
        </p:spPr>
        <p:txBody>
          <a:bodyPr lIns="283500" tIns="0" rIns="0" bIns="0" anchor="b">
            <a:noAutofit/>
          </a:bodyPr>
          <a:lstStyle>
            <a:lvl1pPr>
              <a:defRPr lang="en-AU" sz="5000" b="0" kern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 algn="l" defTabSz="1028495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2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3073555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>
            <a:noAutofit/>
          </a:bodyPr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tIns="252000">
            <a:noAutofit/>
          </a:bodyPr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26281" y="1417737"/>
            <a:ext cx="9784801" cy="5002336"/>
          </a:xfrm>
          <a:prstGeom prst="rect">
            <a:avLst/>
          </a:prstGeom>
        </p:spPr>
        <p:txBody>
          <a:bodyPr lIns="102870" tIns="51435" rIns="102870" bIns="51435">
            <a:noAutofit/>
          </a:bodyPr>
          <a:lstStyle>
            <a:lvl1pPr>
              <a:defRPr sz="1500"/>
            </a:lvl1pPr>
          </a:lstStyle>
          <a:p>
            <a:r>
              <a:rPr lang="en-US" smtClean="0"/>
              <a:t>Click icon to add picture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28777250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>
            <a:noAutofit/>
          </a:bodyPr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0"/>
          </p:nvPr>
        </p:nvSpPr>
        <p:spPr/>
        <p:txBody>
          <a:bodyPr>
            <a:noAutofit/>
          </a:bodyPr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3227215" y="3279906"/>
            <a:ext cx="6883866" cy="2861871"/>
          </a:xfrm>
          <a:prstGeom prst="rect">
            <a:avLst/>
          </a:prstGeom>
        </p:spPr>
        <p:txBody>
          <a:bodyPr lIns="102870" tIns="51435" rIns="102870" bIns="51435">
            <a:noAutofit/>
          </a:bodyPr>
          <a:lstStyle/>
          <a:p>
            <a:r>
              <a:rPr lang="en-US" smtClean="0"/>
              <a:t>Click icon to add picture</a:t>
            </a:r>
            <a:endParaRPr lang="en-AU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2538001"/>
            <a:ext cx="5793299" cy="1806301"/>
          </a:xfrm>
        </p:spPr>
        <p:txBody>
          <a:bodyPr tIns="202500"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0" y="574173"/>
            <a:ext cx="1475513" cy="1999534"/>
          </a:xfrm>
          <a:prstGeom prst="rect">
            <a:avLst/>
          </a:prstGeom>
        </p:spPr>
        <p:txBody>
          <a:bodyPr lIns="283500" tIns="0" rIns="0" bIns="0" anchor="b">
            <a:noAutofit/>
          </a:bodyPr>
          <a:lstStyle>
            <a:lvl1pPr>
              <a:defRPr lang="en-AU" sz="5000" b="0" kern="1200" dirty="0">
                <a:solidFill>
                  <a:srgbClr val="333333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marL="0" lvl="0" indent="0" algn="l" defTabSz="1028495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2</a:t>
            </a:r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30103987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1475515" y="6141776"/>
            <a:ext cx="8635567" cy="406068"/>
          </a:xfrm>
          <a:prstGeom prst="rect">
            <a:avLst/>
          </a:prstGeo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34032766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- Gre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1475515" y="6141776"/>
            <a:ext cx="8635567" cy="406068"/>
          </a:xfrm>
          <a:prstGeom prst="rect">
            <a:avLst/>
          </a:prstGeo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C68D5-3E50-4F9B-861D-01677D9103DD}" type="slidenum">
              <a:rPr lang="en-AU"/>
              <a:pPr>
                <a:defRPr/>
              </a:pPr>
              <a:t>‹#›</a:t>
            </a:fld>
            <a:endParaRPr lang="en-AU" dirty="0"/>
          </a:p>
        </p:txBody>
      </p:sp>
      <p:sp>
        <p:nvSpPr>
          <p:cNvPr id="5" name="Footer Placeholder 70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TNS Presentation Title</a:t>
            </a:r>
          </a:p>
        </p:txBody>
      </p:sp>
    </p:spTree>
    <p:extLst>
      <p:ext uri="{BB962C8B-B14F-4D97-AF65-F5344CB8AC3E}">
        <p14:creationId xmlns="" xmlns:p14="http://schemas.microsoft.com/office/powerpoint/2010/main" val="14465510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Object - Gre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311850" tIns="252000" rIns="311850" bIns="0" rtlCol="0" anchor="t">
            <a:noAutofit/>
          </a:bodyPr>
          <a:lstStyle>
            <a:lvl1pPr>
              <a:defRPr lang="en-AU" dirty="0"/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137651"/>
            <a:ext cx="10440988" cy="5410194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11450043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Object + title - Gre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974330"/>
            <a:ext cx="10440988" cy="4573514"/>
          </a:xfrm>
        </p:spPr>
        <p:txBody>
          <a:bodyPr tIns="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0" y="1137651"/>
            <a:ext cx="10111081" cy="83667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215857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Object - Gre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137650"/>
            <a:ext cx="5220494" cy="5420696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5" name="Content Placeholder 6"/>
          <p:cNvSpPr>
            <a:spLocks noGrp="1"/>
          </p:cNvSpPr>
          <p:nvPr>
            <p:ph sz="quarter" idx="12"/>
          </p:nvPr>
        </p:nvSpPr>
        <p:spPr>
          <a:xfrm>
            <a:off x="5222340" y="1137650"/>
            <a:ext cx="5220494" cy="5420696"/>
          </a:xfrm>
        </p:spPr>
        <p:txBody>
          <a:bodyPr lIns="26730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12173750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Object+ title - Gre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974329"/>
            <a:ext cx="5220494" cy="4584016"/>
          </a:xfrm>
        </p:spPr>
        <p:txBody>
          <a:bodyPr tIns="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5" name="Content Placeholder 6"/>
          <p:cNvSpPr>
            <a:spLocks noGrp="1"/>
          </p:cNvSpPr>
          <p:nvPr>
            <p:ph sz="quarter" idx="12"/>
          </p:nvPr>
        </p:nvSpPr>
        <p:spPr>
          <a:xfrm>
            <a:off x="5222340" y="1974329"/>
            <a:ext cx="5220494" cy="4584016"/>
          </a:xfrm>
        </p:spPr>
        <p:txBody>
          <a:bodyPr lIns="267300" tIns="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0" y="1137651"/>
            <a:ext cx="5220494" cy="836679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222340" y="1137651"/>
            <a:ext cx="5218648" cy="836679"/>
          </a:xfrm>
        </p:spPr>
        <p:txBody>
          <a:bodyPr lIns="267300"/>
          <a:lstStyle>
            <a:lvl1pPr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1180061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Object - Gre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/>
          <p:cNvSpPr>
            <a:spLocks noGrp="1"/>
          </p:cNvSpPr>
          <p:nvPr>
            <p:ph sz="quarter" idx="16"/>
          </p:nvPr>
        </p:nvSpPr>
        <p:spPr>
          <a:xfrm>
            <a:off x="3197554" y="1139184"/>
            <a:ext cx="3458577" cy="5420696"/>
          </a:xfrm>
        </p:spPr>
        <p:txBody>
          <a:bodyPr lIns="27945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7"/>
          </p:nvPr>
        </p:nvSpPr>
        <p:spPr>
          <a:xfrm>
            <a:off x="6369961" y="1142244"/>
            <a:ext cx="3448375" cy="5416102"/>
          </a:xfrm>
        </p:spPr>
        <p:txBody>
          <a:bodyPr lIns="27945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137650"/>
            <a:ext cx="3489030" cy="5420696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25708800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Object + Title - Gre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/>
          <p:cNvSpPr>
            <a:spLocks noGrp="1"/>
          </p:cNvSpPr>
          <p:nvPr>
            <p:ph sz="quarter" idx="16"/>
          </p:nvPr>
        </p:nvSpPr>
        <p:spPr>
          <a:xfrm>
            <a:off x="3197554" y="1971975"/>
            <a:ext cx="3458577" cy="4587904"/>
          </a:xfrm>
        </p:spPr>
        <p:txBody>
          <a:bodyPr lIns="279450" tIns="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7"/>
          </p:nvPr>
        </p:nvSpPr>
        <p:spPr>
          <a:xfrm>
            <a:off x="6369961" y="1974329"/>
            <a:ext cx="3448375" cy="4584016"/>
          </a:xfrm>
        </p:spPr>
        <p:txBody>
          <a:bodyPr lIns="279450" tIns="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970442"/>
            <a:ext cx="3489030" cy="4587904"/>
          </a:xfrm>
        </p:spPr>
        <p:txBody>
          <a:bodyPr tIns="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0" y="1137651"/>
            <a:ext cx="3197553" cy="836679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3193802" y="1137651"/>
            <a:ext cx="3183902" cy="836679"/>
          </a:xfrm>
        </p:spPr>
        <p:txBody>
          <a:bodyPr lIns="283500"/>
          <a:lstStyle>
            <a:lvl1pPr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6369603" y="1146053"/>
            <a:ext cx="3183902" cy="836679"/>
          </a:xfrm>
        </p:spPr>
        <p:txBody>
          <a:bodyPr lIns="283500"/>
          <a:lstStyle>
            <a:lvl1pPr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9948553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Gre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36219360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Objec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137651"/>
            <a:ext cx="10440988" cy="5410194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196529551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Object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974330"/>
            <a:ext cx="10440988" cy="4573514"/>
          </a:xfrm>
        </p:spPr>
        <p:txBody>
          <a:bodyPr tIns="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0" y="1137651"/>
            <a:ext cx="10111081" cy="83667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10385332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137650"/>
            <a:ext cx="5220494" cy="5420696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5" name="Content Placeholder 6"/>
          <p:cNvSpPr>
            <a:spLocks noGrp="1"/>
          </p:cNvSpPr>
          <p:nvPr>
            <p:ph sz="quarter" idx="12"/>
          </p:nvPr>
        </p:nvSpPr>
        <p:spPr>
          <a:xfrm>
            <a:off x="5222340" y="1137650"/>
            <a:ext cx="5220494" cy="5420696"/>
          </a:xfrm>
        </p:spPr>
        <p:txBody>
          <a:bodyPr lIns="26730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35451434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Object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974329"/>
            <a:ext cx="5220494" cy="4584016"/>
          </a:xfrm>
        </p:spPr>
        <p:txBody>
          <a:bodyPr tIns="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5" name="Content Placeholder 6"/>
          <p:cNvSpPr>
            <a:spLocks noGrp="1"/>
          </p:cNvSpPr>
          <p:nvPr>
            <p:ph sz="quarter" idx="12"/>
          </p:nvPr>
        </p:nvSpPr>
        <p:spPr>
          <a:xfrm>
            <a:off x="5222340" y="1974329"/>
            <a:ext cx="5220494" cy="4584016"/>
          </a:xfrm>
        </p:spPr>
        <p:txBody>
          <a:bodyPr lIns="267300" tIns="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0" y="1137651"/>
            <a:ext cx="5220494" cy="836679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222340" y="1137651"/>
            <a:ext cx="5218648" cy="836679"/>
          </a:xfrm>
        </p:spPr>
        <p:txBody>
          <a:bodyPr lIns="267300"/>
          <a:lstStyle>
            <a:lvl1pPr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7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212895004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Objec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/>
          <p:cNvSpPr>
            <a:spLocks noGrp="1"/>
          </p:cNvSpPr>
          <p:nvPr>
            <p:ph sz="quarter" idx="16"/>
          </p:nvPr>
        </p:nvSpPr>
        <p:spPr>
          <a:xfrm>
            <a:off x="3197554" y="1139184"/>
            <a:ext cx="3458577" cy="5420696"/>
          </a:xfrm>
        </p:spPr>
        <p:txBody>
          <a:bodyPr lIns="27945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7"/>
          </p:nvPr>
        </p:nvSpPr>
        <p:spPr>
          <a:xfrm>
            <a:off x="6369961" y="1142244"/>
            <a:ext cx="3448375" cy="5416102"/>
          </a:xfrm>
        </p:spPr>
        <p:txBody>
          <a:bodyPr lIns="27945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137650"/>
            <a:ext cx="3489030" cy="5420696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27921111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Object + 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/>
          <p:cNvSpPr>
            <a:spLocks noGrp="1"/>
          </p:cNvSpPr>
          <p:nvPr>
            <p:ph sz="quarter" idx="16"/>
          </p:nvPr>
        </p:nvSpPr>
        <p:spPr>
          <a:xfrm>
            <a:off x="3197554" y="1971974"/>
            <a:ext cx="3458577" cy="4587904"/>
          </a:xfrm>
        </p:spPr>
        <p:txBody>
          <a:bodyPr lIns="279450" tIns="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7"/>
          </p:nvPr>
        </p:nvSpPr>
        <p:spPr>
          <a:xfrm>
            <a:off x="6369961" y="1974329"/>
            <a:ext cx="3448375" cy="4584016"/>
          </a:xfrm>
        </p:spPr>
        <p:txBody>
          <a:bodyPr lIns="279450" tIns="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970440"/>
            <a:ext cx="3489030" cy="4587904"/>
          </a:xfrm>
        </p:spPr>
        <p:txBody>
          <a:bodyPr tIns="0"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0" y="1137651"/>
            <a:ext cx="3197553" cy="836679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8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20"/>
          </p:nvPr>
        </p:nvSpPr>
        <p:spPr>
          <a:xfrm>
            <a:off x="3193802" y="1137651"/>
            <a:ext cx="3183902" cy="836679"/>
          </a:xfrm>
        </p:spPr>
        <p:txBody>
          <a:bodyPr lIns="283500"/>
          <a:lstStyle>
            <a:lvl1pPr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21"/>
          </p:nvPr>
        </p:nvSpPr>
        <p:spPr>
          <a:xfrm>
            <a:off x="6369603" y="1146053"/>
            <a:ext cx="3183902" cy="836679"/>
          </a:xfrm>
        </p:spPr>
        <p:txBody>
          <a:bodyPr lIns="283500"/>
          <a:lstStyle>
            <a:lvl1pPr>
              <a:defRPr sz="1200"/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452735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18825039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Object - Grey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533918" y="6972324"/>
            <a:ext cx="577163" cy="300014"/>
          </a:xfrm>
        </p:spPr>
        <p:txBody>
          <a:bodyPr/>
          <a:lstStyle/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1"/>
          </p:nvPr>
        </p:nvSpPr>
        <p:spPr>
          <a:xfrm>
            <a:off x="0" y="1137651"/>
            <a:ext cx="10440988" cy="5410194"/>
          </a:xfrm>
        </p:spPr>
        <p:txBody>
          <a:bodyPr>
            <a:noAutofit/>
          </a:bodyPr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1475515" y="6141776"/>
            <a:ext cx="8635567" cy="406068"/>
          </a:xfrm>
        </p:spPr>
        <p:txBody>
          <a:bodyPr lIns="0" tIns="0" rIns="0" bIns="121500" anchor="b">
            <a:noAutofit/>
          </a:bodyPr>
          <a:lstStyle>
            <a:lvl1pPr>
              <a:defRPr sz="700" b="0"/>
            </a:lvl1pPr>
            <a:lvl2pPr>
              <a:defRPr sz="700"/>
            </a:lvl2pPr>
            <a:lvl3pPr>
              <a:defRPr sz="700"/>
            </a:lvl3pPr>
            <a:lvl4pPr>
              <a:defRPr sz="700"/>
            </a:lvl4pPr>
            <a:lvl5pPr>
              <a:defRPr sz="700"/>
            </a:lvl5pPr>
          </a:lstStyle>
          <a:p>
            <a:pPr lvl="0"/>
            <a:r>
              <a:rPr lang="en-US" dirty="0" smtClean="0"/>
              <a:t>SOURCE: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3291107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1"/>
            <a:ext cx="5793298" cy="1416740"/>
          </a:xfrm>
          <a:prstGeom prst="rect">
            <a:avLst/>
          </a:prstGeom>
        </p:spPr>
        <p:txBody>
          <a:bodyPr vert="horz" lIns="311850" tIns="252000" rIns="311850" bIns="0" rtlCol="0" anchor="t">
            <a:no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533918" y="6972324"/>
            <a:ext cx="577163" cy="30001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>
                <a:solidFill>
                  <a:srgbClr val="333333"/>
                </a:solidFill>
                <a:latin typeface="+mn-lt"/>
              </a:defRPr>
            </a:lvl1pPr>
          </a:lstStyle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322185" y="6556595"/>
            <a:ext cx="978889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-1861976" y="-545500"/>
            <a:ext cx="11998434" cy="6208842"/>
            <a:chOff x="-1630680" y="-494765"/>
            <a:chExt cx="10507979" cy="5631366"/>
          </a:xfrm>
        </p:grpSpPr>
        <p:cxnSp>
          <p:nvCxnSpPr>
            <p:cNvPr id="85" name="Straight Connector 84"/>
            <p:cNvCxnSpPr/>
            <p:nvPr userDrawn="1"/>
          </p:nvCxnSpPr>
          <p:spPr>
            <a:xfrm>
              <a:off x="-517443" y="4560579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/>
            <p:cNvSpPr txBox="1"/>
            <p:nvPr userDrawn="1"/>
          </p:nvSpPr>
          <p:spPr>
            <a:xfrm>
              <a:off x="-1630680" y="4491328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X</a:t>
              </a:r>
              <a:r>
                <a:rPr lang="en-AU" sz="1000" b="1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AXIS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87" name="Straight Connector 86"/>
            <p:cNvCxnSpPr/>
            <p:nvPr userDrawn="1"/>
          </p:nvCxnSpPr>
          <p:spPr>
            <a:xfrm>
              <a:off x="-517443" y="5067353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 userDrawn="1"/>
          </p:nvSpPr>
          <p:spPr>
            <a:xfrm>
              <a:off x="-1630680" y="4998102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LOWER LIMIT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91" name="Straight Connector 90"/>
            <p:cNvCxnSpPr/>
            <p:nvPr userDrawn="1"/>
          </p:nvCxnSpPr>
          <p:spPr>
            <a:xfrm>
              <a:off x="-517443" y="1284974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TextBox 91"/>
            <p:cNvSpPr txBox="1"/>
            <p:nvPr userDrawn="1"/>
          </p:nvSpPr>
          <p:spPr>
            <a:xfrm>
              <a:off x="-1630680" y="1215723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UPPER LIMIT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100" name="Straight Connector 99"/>
            <p:cNvCxnSpPr/>
            <p:nvPr userDrawn="1"/>
          </p:nvCxnSpPr>
          <p:spPr>
            <a:xfrm>
              <a:off x="-517443" y="1788974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TextBox 100"/>
            <p:cNvSpPr txBox="1"/>
            <p:nvPr userDrawn="1"/>
          </p:nvSpPr>
          <p:spPr>
            <a:xfrm>
              <a:off x="-1630680" y="1719723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CHART TOP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grpSp>
          <p:nvGrpSpPr>
            <p:cNvPr id="3" name="Group 2"/>
            <p:cNvGrpSpPr/>
            <p:nvPr userDrawn="1"/>
          </p:nvGrpSpPr>
          <p:grpSpPr>
            <a:xfrm>
              <a:off x="755523" y="-494765"/>
              <a:ext cx="8121776" cy="418308"/>
              <a:chOff x="755523" y="-494765"/>
              <a:chExt cx="8121776" cy="418308"/>
            </a:xfrm>
          </p:grpSpPr>
          <p:cxnSp>
            <p:nvCxnSpPr>
              <p:cNvPr id="102" name="Straight Connector 101"/>
              <p:cNvCxnSpPr/>
              <p:nvPr userDrawn="1"/>
            </p:nvCxnSpPr>
            <p:spPr>
              <a:xfrm>
                <a:off x="1293019" y="-256457"/>
                <a:ext cx="0" cy="18000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TextBox 102"/>
              <p:cNvSpPr txBox="1"/>
              <p:nvPr userDrawn="1"/>
            </p:nvSpPr>
            <p:spPr>
              <a:xfrm>
                <a:off x="755523" y="-494765"/>
                <a:ext cx="1072330" cy="12561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spAutoFit/>
              </a:bodyPr>
              <a:lstStyle>
                <a:defPPr>
                  <a:defRPr lang="en-AU"/>
                </a:defPPr>
                <a:lvl1pPr algn="ctr"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defRPr>
                </a:lvl1pPr>
              </a:lstStyle>
              <a:p>
                <a:pPr lvl="0"/>
                <a:r>
                  <a:rPr lang="en-AU" dirty="0" smtClean="0"/>
                  <a:t>Y AXIS</a:t>
                </a:r>
                <a:endParaRPr lang="en-AU" dirty="0"/>
              </a:p>
            </p:txBody>
          </p:sp>
          <p:cxnSp>
            <p:nvCxnSpPr>
              <p:cNvPr id="104" name="Straight Connector 103"/>
              <p:cNvCxnSpPr/>
              <p:nvPr userDrawn="1"/>
            </p:nvCxnSpPr>
            <p:spPr>
              <a:xfrm>
                <a:off x="5575903" y="-256457"/>
                <a:ext cx="0" cy="18000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xtBox 109"/>
              <p:cNvSpPr txBox="1"/>
              <p:nvPr userDrawn="1"/>
            </p:nvSpPr>
            <p:spPr>
              <a:xfrm>
                <a:off x="5036026" y="-494765"/>
                <a:ext cx="1072330" cy="12561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spAutoFit/>
              </a:bodyPr>
              <a:lstStyle>
                <a:defPPr>
                  <a:defRPr lang="en-AU"/>
                </a:defPPr>
                <a:lvl1pPr algn="ctr"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defRPr>
                </a:lvl1pPr>
              </a:lstStyle>
              <a:p>
                <a:pPr lvl="0"/>
                <a:r>
                  <a:rPr lang="en-AU" dirty="0" smtClean="0"/>
                  <a:t>Y AXIS</a:t>
                </a:r>
                <a:endParaRPr lang="en-AU" dirty="0"/>
              </a:p>
            </p:txBody>
          </p:sp>
          <p:cxnSp>
            <p:nvCxnSpPr>
              <p:cNvPr id="111" name="Straight Connector 110"/>
              <p:cNvCxnSpPr/>
              <p:nvPr userDrawn="1"/>
            </p:nvCxnSpPr>
            <p:spPr>
              <a:xfrm>
                <a:off x="8349608" y="-256457"/>
                <a:ext cx="0" cy="18000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TextBox 111"/>
              <p:cNvSpPr txBox="1"/>
              <p:nvPr userDrawn="1"/>
            </p:nvSpPr>
            <p:spPr>
              <a:xfrm>
                <a:off x="7804969" y="-494765"/>
                <a:ext cx="1072330" cy="12561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spAutoFit/>
              </a:bodyPr>
              <a:lstStyle>
                <a:defPPr>
                  <a:defRPr lang="en-AU"/>
                </a:defPPr>
                <a:lvl1pPr algn="ctr"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defRPr>
                </a:lvl1pPr>
              </a:lstStyle>
              <a:p>
                <a:pPr lvl="0"/>
                <a:r>
                  <a:rPr lang="en-AU" dirty="0" smtClean="0"/>
                  <a:t>LIMIT</a:t>
                </a:r>
                <a:endParaRPr lang="en-AU" dirty="0"/>
              </a:p>
            </p:txBody>
          </p:sp>
        </p:grpSp>
      </p:grpSp>
      <p:sp>
        <p:nvSpPr>
          <p:cNvPr id="71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897274" y="6556595"/>
            <a:ext cx="8626969" cy="415728"/>
          </a:xfrm>
          <a:prstGeom prst="rect">
            <a:avLst/>
          </a:prstGeom>
        </p:spPr>
        <p:txBody>
          <a:bodyPr lIns="576000" tIns="101250" rIns="102870" bIns="51435">
            <a:noAutofit/>
          </a:bodyPr>
          <a:lstStyle>
            <a:lvl1pPr>
              <a:defRPr lang="en-AU" sz="14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  <p:sp>
        <p:nvSpPr>
          <p:cNvPr id="162" name="TextBox 161"/>
          <p:cNvSpPr txBox="1"/>
          <p:nvPr/>
        </p:nvSpPr>
        <p:spPr>
          <a:xfrm>
            <a:off x="1474902" y="6972324"/>
            <a:ext cx="861490" cy="585452"/>
          </a:xfrm>
          <a:prstGeom prst="rect">
            <a:avLst/>
          </a:prstGeom>
          <a:noFill/>
        </p:spPr>
        <p:txBody>
          <a:bodyPr wrap="square" lIns="0" tIns="0" rIns="0" bIns="273600" rtlCol="0" anchor="b">
            <a:noAutofit/>
          </a:bodyPr>
          <a:lstStyle/>
          <a:p>
            <a:r>
              <a:rPr lang="en-AU" sz="800" b="0" dirty="0" smtClean="0">
                <a:solidFill>
                  <a:srgbClr val="333333"/>
                </a:solidFill>
                <a:latin typeface="+mn-lt"/>
              </a:rPr>
              <a:t>©TNS 2012</a:t>
            </a:r>
            <a:endParaRPr lang="en-AU" sz="800" b="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8765107" y="6694483"/>
            <a:ext cx="1052623" cy="5778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b="0" dirty="0" smtClean="0">
                <a:solidFill>
                  <a:schemeClr val="accent3"/>
                </a:solidFill>
              </a:rPr>
              <a:t>Replace with Client logo </a:t>
            </a:r>
          </a:p>
          <a:p>
            <a:pPr algn="ctr"/>
            <a:r>
              <a:rPr lang="en-GB" sz="600" b="0" dirty="0" smtClean="0">
                <a:solidFill>
                  <a:schemeClr val="accent3"/>
                </a:solidFill>
              </a:rPr>
              <a:t>[in slide master]</a:t>
            </a:r>
          </a:p>
        </p:txBody>
      </p:sp>
      <p:pic>
        <p:nvPicPr>
          <p:cNvPr id="166" name="Picture 2" descr="\\PSTUDIOTERM\Clients\TNS Global\TNS_002 Templates\4. Design\1. Assets\Logos\TNS_LOGOS\final brand jpgs\TNS_logo_rgb.jpg"/>
          <p:cNvPicPr>
            <a:picLocks noChangeAspect="1" noChangeArrowheads="1"/>
          </p:cNvPicPr>
          <p:nvPr/>
        </p:nvPicPr>
        <p:blipFill>
          <a:blip r:embed="rId2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693849"/>
            <a:ext cx="576000" cy="57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93365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683" r:id="rId17"/>
    <p:sldLayoutId id="2147483682" r:id="rId18"/>
    <p:sldLayoutId id="2147483688" r:id="rId19"/>
    <p:sldLayoutId id="2147483706" r:id="rId20"/>
  </p:sldLayoutIdLst>
  <p:hf hdr="0" dt="0"/>
  <p:txStyles>
    <p:titleStyle>
      <a:lvl1pPr algn="l" defTabSz="1028700" rtl="0" eaLnBrk="1" latinLnBrk="0" hangingPunct="1">
        <a:spcBef>
          <a:spcPct val="0"/>
        </a:spcBef>
        <a:buNone/>
        <a:defRPr lang="en-AU" sz="2000" kern="1200" dirty="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0" indent="0" algn="l" defTabSz="1028700" rtl="0" eaLnBrk="1" latinLnBrk="0" hangingPunct="1">
        <a:spcBef>
          <a:spcPct val="20000"/>
        </a:spcBef>
        <a:buFont typeface="Arial" pitchFamily="34" charset="0"/>
        <a:buNone/>
        <a:defRPr sz="1800" b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0" indent="0" algn="l" defTabSz="1028700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283965" indent="-283965" algn="l" defTabSz="1028700" rtl="0" eaLnBrk="1" latinLnBrk="0" hangingPunct="1">
        <a:spcBef>
          <a:spcPct val="20000"/>
        </a:spcBef>
        <a:buFont typeface="Wingdings" pitchFamily="2" charset="2"/>
        <a:buChar char="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571500" indent="-287537" algn="l" defTabSz="1028700" rtl="0" eaLnBrk="1" latinLnBrk="0" hangingPunct="1">
        <a:spcBef>
          <a:spcPct val="20000"/>
        </a:spcBef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5465" indent="-283965" algn="l" defTabSz="1028700" rtl="0" eaLnBrk="1" latinLnBrk="0" hangingPunct="1">
        <a:spcBef>
          <a:spcPct val="20000"/>
        </a:spcBef>
        <a:buFont typeface="Wingdings" pitchFamily="2" charset="2"/>
        <a:buChar char="n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1"/>
            <a:ext cx="10442834" cy="1137649"/>
          </a:xfrm>
          <a:prstGeom prst="rect">
            <a:avLst/>
          </a:prstGeom>
        </p:spPr>
        <p:txBody>
          <a:bodyPr vert="horz" lIns="311850" tIns="252000" rIns="311850" bIns="0" rtlCol="0" anchor="t">
            <a:no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1137649"/>
            <a:ext cx="10442834" cy="4449342"/>
          </a:xfrm>
          <a:prstGeom prst="rect">
            <a:avLst/>
          </a:prstGeom>
        </p:spPr>
        <p:txBody>
          <a:bodyPr vert="horz" lIns="311850" tIns="238950" rIns="31185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533918" y="6972324"/>
            <a:ext cx="577163" cy="29927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>
                <a:solidFill>
                  <a:srgbClr val="333333"/>
                </a:solidFill>
                <a:latin typeface="+mn-lt"/>
              </a:defRPr>
            </a:lvl1pPr>
          </a:lstStyle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89" name="Rectangle 88"/>
          <p:cNvSpPr/>
          <p:nvPr/>
        </p:nvSpPr>
        <p:spPr>
          <a:xfrm>
            <a:off x="326281" y="5584367"/>
            <a:ext cx="9784800" cy="9722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50" tIns="51424" rIns="102850" bIns="51424" rtlCol="0" anchor="ctr">
            <a:noAutofit/>
          </a:bodyPr>
          <a:lstStyle/>
          <a:p>
            <a:pPr lvl="0" algn="ctr"/>
            <a:endParaRPr lang="en-AU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322185" y="6556595"/>
            <a:ext cx="978889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Group 89"/>
          <p:cNvGrpSpPr/>
          <p:nvPr/>
        </p:nvGrpSpPr>
        <p:grpSpPr>
          <a:xfrm>
            <a:off x="-1861976" y="-552602"/>
            <a:ext cx="11998434" cy="6215944"/>
            <a:chOff x="-1630680" y="-501206"/>
            <a:chExt cx="10507979" cy="5637807"/>
          </a:xfrm>
        </p:grpSpPr>
        <p:cxnSp>
          <p:nvCxnSpPr>
            <p:cNvPr id="93" name="Straight Connector 92"/>
            <p:cNvCxnSpPr/>
            <p:nvPr userDrawn="1"/>
          </p:nvCxnSpPr>
          <p:spPr>
            <a:xfrm>
              <a:off x="-517443" y="4560579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 userDrawn="1"/>
          </p:nvSpPr>
          <p:spPr>
            <a:xfrm>
              <a:off x="-1630680" y="4491328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X</a:t>
              </a:r>
              <a:r>
                <a:rPr lang="en-AU" sz="1000" b="1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AXIS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95" name="Straight Connector 94"/>
            <p:cNvCxnSpPr/>
            <p:nvPr userDrawn="1"/>
          </p:nvCxnSpPr>
          <p:spPr>
            <a:xfrm>
              <a:off x="-517443" y="5067353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 userDrawn="1"/>
          </p:nvSpPr>
          <p:spPr>
            <a:xfrm>
              <a:off x="-1630680" y="4998102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LOWER LIMIT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97" name="Straight Connector 96"/>
            <p:cNvCxnSpPr/>
            <p:nvPr userDrawn="1"/>
          </p:nvCxnSpPr>
          <p:spPr>
            <a:xfrm>
              <a:off x="-517443" y="1284974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 userDrawn="1"/>
          </p:nvSpPr>
          <p:spPr>
            <a:xfrm>
              <a:off x="-1630680" y="1215723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UPPER LIMIT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99" name="Straight Connector 98"/>
            <p:cNvCxnSpPr/>
            <p:nvPr userDrawn="1"/>
          </p:nvCxnSpPr>
          <p:spPr>
            <a:xfrm>
              <a:off x="-517443" y="1788974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 userDrawn="1"/>
          </p:nvSpPr>
          <p:spPr>
            <a:xfrm>
              <a:off x="-1630680" y="1719723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CHART TOP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grpSp>
          <p:nvGrpSpPr>
            <p:cNvPr id="106" name="Group 105"/>
            <p:cNvGrpSpPr/>
            <p:nvPr userDrawn="1"/>
          </p:nvGrpSpPr>
          <p:grpSpPr>
            <a:xfrm>
              <a:off x="755523" y="-501206"/>
              <a:ext cx="8121776" cy="424749"/>
              <a:chOff x="755523" y="-501206"/>
              <a:chExt cx="8121776" cy="424749"/>
            </a:xfrm>
          </p:grpSpPr>
          <p:cxnSp>
            <p:nvCxnSpPr>
              <p:cNvPr id="107" name="Straight Connector 106"/>
              <p:cNvCxnSpPr/>
              <p:nvPr userDrawn="1"/>
            </p:nvCxnSpPr>
            <p:spPr>
              <a:xfrm>
                <a:off x="1293019" y="-256457"/>
                <a:ext cx="0" cy="18000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TextBox 107"/>
              <p:cNvSpPr txBox="1"/>
              <p:nvPr userDrawn="1"/>
            </p:nvSpPr>
            <p:spPr>
              <a:xfrm>
                <a:off x="755523" y="-501206"/>
                <a:ext cx="1072330" cy="1384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>
                <a:defPPr>
                  <a:defRPr lang="en-AU"/>
                </a:defPPr>
                <a:lvl1pPr algn="ctr"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defRPr>
                </a:lvl1pPr>
              </a:lstStyle>
              <a:p>
                <a:pPr lvl="0"/>
                <a:r>
                  <a:rPr lang="en-AU" dirty="0" smtClean="0"/>
                  <a:t>Y AXIS</a:t>
                </a:r>
                <a:endParaRPr lang="en-AU" dirty="0"/>
              </a:p>
            </p:txBody>
          </p:sp>
          <p:cxnSp>
            <p:nvCxnSpPr>
              <p:cNvPr id="109" name="Straight Connector 108"/>
              <p:cNvCxnSpPr/>
              <p:nvPr userDrawn="1"/>
            </p:nvCxnSpPr>
            <p:spPr>
              <a:xfrm>
                <a:off x="5575903" y="-256457"/>
                <a:ext cx="0" cy="18000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TextBox 112"/>
              <p:cNvSpPr txBox="1"/>
              <p:nvPr userDrawn="1"/>
            </p:nvSpPr>
            <p:spPr>
              <a:xfrm>
                <a:off x="5036026" y="-501206"/>
                <a:ext cx="1072330" cy="1384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>
                <a:defPPr>
                  <a:defRPr lang="en-AU"/>
                </a:defPPr>
                <a:lvl1pPr algn="ctr"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defRPr>
                </a:lvl1pPr>
              </a:lstStyle>
              <a:p>
                <a:pPr lvl="0"/>
                <a:r>
                  <a:rPr lang="en-AU" dirty="0" smtClean="0"/>
                  <a:t>Y AXIS</a:t>
                </a:r>
                <a:endParaRPr lang="en-AU" dirty="0"/>
              </a:p>
            </p:txBody>
          </p:sp>
          <p:cxnSp>
            <p:nvCxnSpPr>
              <p:cNvPr id="114" name="Straight Connector 113"/>
              <p:cNvCxnSpPr/>
              <p:nvPr userDrawn="1"/>
            </p:nvCxnSpPr>
            <p:spPr>
              <a:xfrm>
                <a:off x="8349608" y="-256457"/>
                <a:ext cx="0" cy="18000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/>
              <p:cNvSpPr txBox="1"/>
              <p:nvPr userDrawn="1"/>
            </p:nvSpPr>
            <p:spPr>
              <a:xfrm>
                <a:off x="7804969" y="-501206"/>
                <a:ext cx="1072330" cy="1384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>
                <a:defPPr>
                  <a:defRPr lang="en-AU"/>
                </a:defPPr>
                <a:lvl1pPr algn="ctr"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defRPr>
                </a:lvl1pPr>
              </a:lstStyle>
              <a:p>
                <a:pPr lvl="0"/>
                <a:r>
                  <a:rPr lang="en-AU" dirty="0" smtClean="0"/>
                  <a:t>LIMIT</a:t>
                </a:r>
                <a:endParaRPr lang="en-AU" dirty="0"/>
              </a:p>
            </p:txBody>
          </p:sp>
        </p:grpSp>
      </p:grpSp>
      <p:sp>
        <p:nvSpPr>
          <p:cNvPr id="116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897274" y="6556595"/>
            <a:ext cx="8626969" cy="415728"/>
          </a:xfrm>
          <a:prstGeom prst="rect">
            <a:avLst/>
          </a:prstGeom>
        </p:spPr>
        <p:txBody>
          <a:bodyPr lIns="576000" tIns="101250" rIns="102870" bIns="51435">
            <a:noAutofit/>
          </a:bodyPr>
          <a:lstStyle>
            <a:lvl1pPr>
              <a:defRPr lang="en-AU" sz="14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  <p:sp>
        <p:nvSpPr>
          <p:cNvPr id="169" name="TextBox 168"/>
          <p:cNvSpPr txBox="1"/>
          <p:nvPr/>
        </p:nvSpPr>
        <p:spPr>
          <a:xfrm>
            <a:off x="1474902" y="6972324"/>
            <a:ext cx="861490" cy="585452"/>
          </a:xfrm>
          <a:prstGeom prst="rect">
            <a:avLst/>
          </a:prstGeom>
          <a:noFill/>
        </p:spPr>
        <p:txBody>
          <a:bodyPr wrap="square" lIns="0" tIns="0" rIns="0" bIns="273600" rtlCol="0" anchor="b">
            <a:noAutofit/>
          </a:bodyPr>
          <a:lstStyle/>
          <a:p>
            <a:r>
              <a:rPr lang="en-AU" sz="800" b="0" dirty="0" smtClean="0">
                <a:solidFill>
                  <a:srgbClr val="333333"/>
                </a:solidFill>
                <a:latin typeface="+mn-lt"/>
              </a:rPr>
              <a:t>©TNS 2012</a:t>
            </a:r>
            <a:endParaRPr lang="en-AU" sz="800" b="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8765107" y="6694483"/>
            <a:ext cx="1052623" cy="5778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b="0" dirty="0" smtClean="0">
                <a:solidFill>
                  <a:schemeClr val="accent3"/>
                </a:solidFill>
              </a:rPr>
              <a:t>Replace with Client logo </a:t>
            </a:r>
          </a:p>
          <a:p>
            <a:pPr algn="ctr"/>
            <a:r>
              <a:rPr lang="en-GB" sz="600" b="0" dirty="0" smtClean="0">
                <a:solidFill>
                  <a:schemeClr val="accent3"/>
                </a:solidFill>
              </a:rPr>
              <a:t>[in slide master]</a:t>
            </a:r>
          </a:p>
        </p:txBody>
      </p:sp>
      <p:pic>
        <p:nvPicPr>
          <p:cNvPr id="173" name="Picture 2" descr="\\PSTUDIOTERM\Clients\TNS Global\TNS_002 Templates\4. Design\1. Assets\Logos\TNS_LOGOS\final brand jpgs\TNS_logo_rgb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693849"/>
            <a:ext cx="576000" cy="57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01697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85" r:id="rId2"/>
    <p:sldLayoutId id="2147483666" r:id="rId3"/>
    <p:sldLayoutId id="2147483686" r:id="rId4"/>
    <p:sldLayoutId id="2147483668" r:id="rId5"/>
    <p:sldLayoutId id="2147483689" r:id="rId6"/>
    <p:sldLayoutId id="2147483667" r:id="rId7"/>
  </p:sldLayoutIdLst>
  <p:hf hdr="0" dt="0"/>
  <p:txStyles>
    <p:titleStyle>
      <a:lvl1pPr algn="l" defTabSz="1028700" rtl="0" eaLnBrk="1" latinLnBrk="0" hangingPunct="1">
        <a:spcBef>
          <a:spcPct val="0"/>
        </a:spcBef>
        <a:buNone/>
        <a:defRPr lang="en-AU" sz="2000" kern="1200" dirty="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0" indent="0" algn="l" defTabSz="1028700" rtl="0" eaLnBrk="1" latinLnBrk="0" hangingPunct="1">
        <a:spcBef>
          <a:spcPct val="20000"/>
        </a:spcBef>
        <a:buFont typeface="Arial" pitchFamily="34" charset="0"/>
        <a:buNone/>
        <a:defRPr sz="1300" b="1" kern="1200">
          <a:solidFill>
            <a:srgbClr val="333333"/>
          </a:solidFill>
          <a:latin typeface="+mn-lt"/>
          <a:ea typeface="+mn-ea"/>
          <a:cs typeface="+mn-cs"/>
        </a:defRPr>
      </a:lvl1pPr>
      <a:lvl2pPr marL="0" indent="0" algn="l" defTabSz="1028700" rtl="0" eaLnBrk="1" latinLnBrk="0" hangingPunct="1">
        <a:spcBef>
          <a:spcPct val="20000"/>
        </a:spcBef>
        <a:buFont typeface="Arial" pitchFamily="34" charset="0"/>
        <a:buNone/>
        <a:defRPr sz="1300" kern="1200">
          <a:solidFill>
            <a:srgbClr val="333333"/>
          </a:solidFill>
          <a:latin typeface="+mn-lt"/>
          <a:ea typeface="+mn-ea"/>
          <a:cs typeface="+mn-cs"/>
        </a:defRPr>
      </a:lvl2pPr>
      <a:lvl3pPr marL="283965" indent="-283965" algn="l" defTabSz="1028700" rtl="0" eaLnBrk="1" latinLnBrk="0" hangingPunct="1">
        <a:spcBef>
          <a:spcPct val="20000"/>
        </a:spcBef>
        <a:buFont typeface="Wingdings" pitchFamily="2" charset="2"/>
        <a:buChar char=""/>
        <a:defRPr sz="1300" kern="1200">
          <a:solidFill>
            <a:srgbClr val="333333"/>
          </a:solidFill>
          <a:latin typeface="+mn-lt"/>
          <a:ea typeface="+mn-ea"/>
          <a:cs typeface="+mn-cs"/>
        </a:defRPr>
      </a:lvl3pPr>
      <a:lvl4pPr marL="571500" indent="-287537" algn="l" defTabSz="1028700" rtl="0" eaLnBrk="1" latinLnBrk="0" hangingPunct="1">
        <a:spcBef>
          <a:spcPct val="20000"/>
        </a:spcBef>
        <a:buFont typeface="Wingdings" pitchFamily="2" charset="2"/>
        <a:buChar char="n"/>
        <a:defRPr sz="1300" kern="1200">
          <a:solidFill>
            <a:srgbClr val="333333"/>
          </a:solidFill>
          <a:latin typeface="+mn-lt"/>
          <a:ea typeface="+mn-ea"/>
          <a:cs typeface="+mn-cs"/>
        </a:defRPr>
      </a:lvl4pPr>
      <a:lvl5pPr marL="855465" indent="-283965" algn="l" defTabSz="1028700" rtl="0" eaLnBrk="1" latinLnBrk="0" hangingPunct="1">
        <a:spcBef>
          <a:spcPct val="20000"/>
        </a:spcBef>
        <a:buFont typeface="Wingdings" pitchFamily="2" charset="2"/>
        <a:buChar char="n"/>
        <a:defRPr sz="1300" kern="1200">
          <a:solidFill>
            <a:srgbClr val="333333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1"/>
            <a:ext cx="10442834" cy="1137649"/>
          </a:xfrm>
          <a:prstGeom prst="rect">
            <a:avLst/>
          </a:prstGeom>
        </p:spPr>
        <p:txBody>
          <a:bodyPr vert="horz" lIns="311850" tIns="252000" rIns="311850" bIns="0" rtlCol="0" anchor="t">
            <a:no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1137649"/>
            <a:ext cx="10442834" cy="4449342"/>
          </a:xfrm>
          <a:prstGeom prst="rect">
            <a:avLst/>
          </a:prstGeom>
        </p:spPr>
        <p:txBody>
          <a:bodyPr vert="horz" lIns="311850" tIns="238950" rIns="31185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533918" y="6972324"/>
            <a:ext cx="577163" cy="30001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>
                <a:solidFill>
                  <a:srgbClr val="333333"/>
                </a:solidFill>
                <a:latin typeface="+mn-lt"/>
              </a:defRPr>
            </a:lvl1pPr>
          </a:lstStyle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322185" y="6556595"/>
            <a:ext cx="978889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Group 88"/>
          <p:cNvGrpSpPr/>
          <p:nvPr/>
        </p:nvGrpSpPr>
        <p:grpSpPr>
          <a:xfrm>
            <a:off x="-1861976" y="-552602"/>
            <a:ext cx="11998434" cy="6215944"/>
            <a:chOff x="-1630680" y="-501206"/>
            <a:chExt cx="10507979" cy="5637807"/>
          </a:xfrm>
        </p:grpSpPr>
        <p:cxnSp>
          <p:nvCxnSpPr>
            <p:cNvPr id="90" name="Straight Connector 89"/>
            <p:cNvCxnSpPr/>
            <p:nvPr userDrawn="1"/>
          </p:nvCxnSpPr>
          <p:spPr>
            <a:xfrm>
              <a:off x="-517443" y="4560579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/>
            <p:cNvSpPr txBox="1"/>
            <p:nvPr userDrawn="1"/>
          </p:nvSpPr>
          <p:spPr>
            <a:xfrm>
              <a:off x="-1630680" y="4491328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X</a:t>
              </a:r>
              <a:r>
                <a:rPr lang="en-AU" sz="1000" b="1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AXIS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94" name="Straight Connector 93"/>
            <p:cNvCxnSpPr/>
            <p:nvPr userDrawn="1"/>
          </p:nvCxnSpPr>
          <p:spPr>
            <a:xfrm>
              <a:off x="-517443" y="5067353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/>
            <p:cNvSpPr txBox="1"/>
            <p:nvPr userDrawn="1"/>
          </p:nvSpPr>
          <p:spPr>
            <a:xfrm>
              <a:off x="-1630680" y="4998102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LOWER LIMIT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96" name="Straight Connector 95"/>
            <p:cNvCxnSpPr/>
            <p:nvPr userDrawn="1"/>
          </p:nvCxnSpPr>
          <p:spPr>
            <a:xfrm>
              <a:off x="-517443" y="1284974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 userDrawn="1"/>
          </p:nvSpPr>
          <p:spPr>
            <a:xfrm>
              <a:off x="-1630680" y="1215723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UPPER LIMIT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98" name="Straight Connector 97"/>
            <p:cNvCxnSpPr/>
            <p:nvPr userDrawn="1"/>
          </p:nvCxnSpPr>
          <p:spPr>
            <a:xfrm>
              <a:off x="-517443" y="1788974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/>
            <p:cNvSpPr txBox="1"/>
            <p:nvPr userDrawn="1"/>
          </p:nvSpPr>
          <p:spPr>
            <a:xfrm>
              <a:off x="-1630680" y="1719723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CHART TOP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grpSp>
          <p:nvGrpSpPr>
            <p:cNvPr id="105" name="Group 104"/>
            <p:cNvGrpSpPr/>
            <p:nvPr userDrawn="1"/>
          </p:nvGrpSpPr>
          <p:grpSpPr>
            <a:xfrm>
              <a:off x="755523" y="-501206"/>
              <a:ext cx="8121776" cy="424749"/>
              <a:chOff x="755523" y="-501206"/>
              <a:chExt cx="8121776" cy="424749"/>
            </a:xfrm>
          </p:grpSpPr>
          <p:cxnSp>
            <p:nvCxnSpPr>
              <p:cNvPr id="106" name="Straight Connector 105"/>
              <p:cNvCxnSpPr/>
              <p:nvPr userDrawn="1"/>
            </p:nvCxnSpPr>
            <p:spPr>
              <a:xfrm>
                <a:off x="1293019" y="-256457"/>
                <a:ext cx="0" cy="18000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TextBox 106"/>
              <p:cNvSpPr txBox="1"/>
              <p:nvPr userDrawn="1"/>
            </p:nvSpPr>
            <p:spPr>
              <a:xfrm>
                <a:off x="755523" y="-501206"/>
                <a:ext cx="1072330" cy="1384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>
                <a:defPPr>
                  <a:defRPr lang="en-AU"/>
                </a:defPPr>
                <a:lvl1pPr algn="ctr"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defRPr>
                </a:lvl1pPr>
              </a:lstStyle>
              <a:p>
                <a:pPr lvl="0"/>
                <a:r>
                  <a:rPr lang="en-AU" dirty="0" smtClean="0"/>
                  <a:t>Y AXIS</a:t>
                </a:r>
                <a:endParaRPr lang="en-AU" dirty="0"/>
              </a:p>
            </p:txBody>
          </p:sp>
          <p:cxnSp>
            <p:nvCxnSpPr>
              <p:cNvPr id="108" name="Straight Connector 107"/>
              <p:cNvCxnSpPr/>
              <p:nvPr userDrawn="1"/>
            </p:nvCxnSpPr>
            <p:spPr>
              <a:xfrm>
                <a:off x="5575903" y="-256457"/>
                <a:ext cx="0" cy="18000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TextBox 108"/>
              <p:cNvSpPr txBox="1"/>
              <p:nvPr userDrawn="1"/>
            </p:nvSpPr>
            <p:spPr>
              <a:xfrm>
                <a:off x="5036026" y="-501206"/>
                <a:ext cx="1072330" cy="1384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>
                <a:defPPr>
                  <a:defRPr lang="en-AU"/>
                </a:defPPr>
                <a:lvl1pPr algn="ctr"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defRPr>
                </a:lvl1pPr>
              </a:lstStyle>
              <a:p>
                <a:pPr lvl="0"/>
                <a:r>
                  <a:rPr lang="en-AU" dirty="0" smtClean="0"/>
                  <a:t>Y AXIS</a:t>
                </a:r>
                <a:endParaRPr lang="en-AU" dirty="0"/>
              </a:p>
            </p:txBody>
          </p:sp>
          <p:cxnSp>
            <p:nvCxnSpPr>
              <p:cNvPr id="113" name="Straight Connector 112"/>
              <p:cNvCxnSpPr/>
              <p:nvPr userDrawn="1"/>
            </p:nvCxnSpPr>
            <p:spPr>
              <a:xfrm>
                <a:off x="8349608" y="-256457"/>
                <a:ext cx="0" cy="18000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TextBox 113"/>
              <p:cNvSpPr txBox="1"/>
              <p:nvPr userDrawn="1"/>
            </p:nvSpPr>
            <p:spPr>
              <a:xfrm>
                <a:off x="7804969" y="-501206"/>
                <a:ext cx="1072330" cy="1384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>
                <a:defPPr>
                  <a:defRPr lang="en-AU"/>
                </a:defPPr>
                <a:lvl1pPr algn="ctr"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defRPr>
                </a:lvl1pPr>
              </a:lstStyle>
              <a:p>
                <a:pPr lvl="0"/>
                <a:r>
                  <a:rPr lang="en-AU" dirty="0" smtClean="0"/>
                  <a:t>LIMIT</a:t>
                </a:r>
                <a:endParaRPr lang="en-AU" dirty="0"/>
              </a:p>
            </p:txBody>
          </p:sp>
        </p:grpSp>
      </p:grpSp>
      <p:sp>
        <p:nvSpPr>
          <p:cNvPr id="115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897274" y="6556595"/>
            <a:ext cx="8626969" cy="415728"/>
          </a:xfrm>
          <a:prstGeom prst="rect">
            <a:avLst/>
          </a:prstGeom>
        </p:spPr>
        <p:txBody>
          <a:bodyPr lIns="576000" tIns="101250" rIns="102870" bIns="51435">
            <a:noAutofit/>
          </a:bodyPr>
          <a:lstStyle>
            <a:lvl1pPr>
              <a:defRPr lang="en-AU" sz="14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  <p:sp>
        <p:nvSpPr>
          <p:cNvPr id="169" name="TextBox 168"/>
          <p:cNvSpPr txBox="1"/>
          <p:nvPr/>
        </p:nvSpPr>
        <p:spPr>
          <a:xfrm>
            <a:off x="1474902" y="6972324"/>
            <a:ext cx="861490" cy="585452"/>
          </a:xfrm>
          <a:prstGeom prst="rect">
            <a:avLst/>
          </a:prstGeom>
          <a:noFill/>
        </p:spPr>
        <p:txBody>
          <a:bodyPr wrap="square" lIns="0" tIns="0" rIns="0" bIns="273600" rtlCol="0" anchor="b">
            <a:noAutofit/>
          </a:bodyPr>
          <a:lstStyle/>
          <a:p>
            <a:r>
              <a:rPr lang="en-AU" sz="800" b="0" dirty="0" smtClean="0">
                <a:solidFill>
                  <a:srgbClr val="333333"/>
                </a:solidFill>
                <a:latin typeface="+mn-lt"/>
              </a:rPr>
              <a:t>©TNS 2012</a:t>
            </a:r>
            <a:endParaRPr lang="en-AU" sz="800" b="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8765107" y="6694483"/>
            <a:ext cx="1052623" cy="57785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A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b="0" dirty="0" smtClean="0">
                <a:solidFill>
                  <a:schemeClr val="accent3"/>
                </a:solidFill>
              </a:rPr>
              <a:t>Replace with Client logo </a:t>
            </a:r>
          </a:p>
          <a:p>
            <a:pPr algn="ctr"/>
            <a:r>
              <a:rPr lang="en-GB" sz="600" b="0" dirty="0" smtClean="0">
                <a:solidFill>
                  <a:schemeClr val="accent3"/>
                </a:solidFill>
              </a:rPr>
              <a:t>[in slide master]</a:t>
            </a:r>
          </a:p>
        </p:txBody>
      </p:sp>
      <p:pic>
        <p:nvPicPr>
          <p:cNvPr id="88" name="Picture 2" descr="\\PSTUDIOTERM\Clients\TNS Global\TNS_002 Templates\4. Design\1. Assets\Logos\TNS_LOGOS\final brand jpgs\TNS_logo_rgb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693849"/>
            <a:ext cx="576000" cy="57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25414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84" r:id="rId2"/>
    <p:sldLayoutId id="2147483671" r:id="rId3"/>
    <p:sldLayoutId id="2147483687" r:id="rId4"/>
    <p:sldLayoutId id="2147483672" r:id="rId5"/>
    <p:sldLayoutId id="2147483690" r:id="rId6"/>
    <p:sldLayoutId id="2147483673" r:id="rId7"/>
  </p:sldLayoutIdLst>
  <p:hf hdr="0" dt="0"/>
  <p:txStyles>
    <p:titleStyle>
      <a:lvl1pPr algn="l" defTabSz="1028700" rtl="0" eaLnBrk="1" latinLnBrk="0" hangingPunct="1">
        <a:spcBef>
          <a:spcPct val="0"/>
        </a:spcBef>
        <a:buNone/>
        <a:defRPr lang="en-AU" sz="2000" kern="1200" dirty="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0" indent="0" algn="l" defTabSz="1028700" rtl="0" eaLnBrk="1" latinLnBrk="0" hangingPunct="1">
        <a:spcBef>
          <a:spcPct val="20000"/>
        </a:spcBef>
        <a:buFont typeface="Arial" pitchFamily="34" charset="0"/>
        <a:buNone/>
        <a:defRPr sz="1300" b="1" kern="1200">
          <a:solidFill>
            <a:srgbClr val="333333"/>
          </a:solidFill>
          <a:latin typeface="+mn-lt"/>
          <a:ea typeface="+mn-ea"/>
          <a:cs typeface="+mn-cs"/>
        </a:defRPr>
      </a:lvl1pPr>
      <a:lvl2pPr marL="0" indent="0" algn="l" defTabSz="1028700" rtl="0" eaLnBrk="1" latinLnBrk="0" hangingPunct="1">
        <a:spcBef>
          <a:spcPct val="20000"/>
        </a:spcBef>
        <a:buFont typeface="Arial" pitchFamily="34" charset="0"/>
        <a:buNone/>
        <a:defRPr sz="1300" kern="1200">
          <a:solidFill>
            <a:srgbClr val="333333"/>
          </a:solidFill>
          <a:latin typeface="+mn-lt"/>
          <a:ea typeface="+mn-ea"/>
          <a:cs typeface="+mn-cs"/>
        </a:defRPr>
      </a:lvl2pPr>
      <a:lvl3pPr marL="283965" indent="-283965" algn="l" defTabSz="1028700" rtl="0" eaLnBrk="1" latinLnBrk="0" hangingPunct="1">
        <a:spcBef>
          <a:spcPct val="20000"/>
        </a:spcBef>
        <a:buFont typeface="Wingdings" pitchFamily="2" charset="2"/>
        <a:buChar char=""/>
        <a:defRPr sz="1300" kern="1200">
          <a:solidFill>
            <a:srgbClr val="333333"/>
          </a:solidFill>
          <a:latin typeface="+mn-lt"/>
          <a:ea typeface="+mn-ea"/>
          <a:cs typeface="+mn-cs"/>
        </a:defRPr>
      </a:lvl3pPr>
      <a:lvl4pPr marL="571500" indent="-287537" algn="l" defTabSz="1028700" rtl="0" eaLnBrk="1" latinLnBrk="0" hangingPunct="1">
        <a:spcBef>
          <a:spcPct val="20000"/>
        </a:spcBef>
        <a:buFont typeface="Wingdings" pitchFamily="2" charset="2"/>
        <a:buChar char="n"/>
        <a:defRPr sz="1300" kern="1200">
          <a:solidFill>
            <a:srgbClr val="333333"/>
          </a:solidFill>
          <a:latin typeface="+mn-lt"/>
          <a:ea typeface="+mn-ea"/>
          <a:cs typeface="+mn-cs"/>
        </a:defRPr>
      </a:lvl4pPr>
      <a:lvl5pPr marL="855465" indent="-283965" algn="l" defTabSz="1028700" rtl="0" eaLnBrk="1" latinLnBrk="0" hangingPunct="1">
        <a:spcBef>
          <a:spcPct val="20000"/>
        </a:spcBef>
        <a:buFont typeface="Wingdings" pitchFamily="2" charset="2"/>
        <a:buChar char="n"/>
        <a:defRPr sz="1300" kern="1200">
          <a:solidFill>
            <a:srgbClr val="333333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6664" y="-3487"/>
            <a:ext cx="10449500" cy="7564750"/>
            <a:chOff x="-5837" y="-3163"/>
            <a:chExt cx="9151455" cy="6861163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534163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86163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038163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29168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542163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794163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046163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29968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548545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800545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052545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306070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556545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808545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060545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4314070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4567781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4819781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071781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532530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575781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5827781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6079781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633330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582163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34163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7086163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7339688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7590163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7842163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8094163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8347688" y="-3163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8598163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8855075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286513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0" y="527837"/>
              <a:ext cx="914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1618" y="277012"/>
              <a:ext cx="914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618" y="1031837"/>
              <a:ext cx="91381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0" y="781012"/>
              <a:ext cx="914561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618" y="1535799"/>
              <a:ext cx="913654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0" y="1284974"/>
              <a:ext cx="914561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0" y="2039799"/>
              <a:ext cx="914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0" y="1788974"/>
              <a:ext cx="914561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1618" y="2543875"/>
              <a:ext cx="914238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0" y="2293050"/>
              <a:ext cx="914561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0" y="3047875"/>
              <a:ext cx="914561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0" y="2797050"/>
              <a:ext cx="913978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1618" y="3551837"/>
              <a:ext cx="914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618" y="3301012"/>
              <a:ext cx="91381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0" y="4055837"/>
              <a:ext cx="914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1618" y="3805012"/>
              <a:ext cx="914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1618" y="4307837"/>
              <a:ext cx="914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0" y="4811837"/>
              <a:ext cx="913978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0" y="4561012"/>
              <a:ext cx="91381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0" y="5315799"/>
              <a:ext cx="914561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 userDrawn="1"/>
          </p:nvCxnSpPr>
          <p:spPr>
            <a:xfrm>
              <a:off x="-5837" y="5064974"/>
              <a:ext cx="914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618" y="5819799"/>
              <a:ext cx="914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0" y="5568974"/>
              <a:ext cx="9144000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0" y="6071837"/>
              <a:ext cx="913978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0" y="6323837"/>
              <a:ext cx="9138163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-4219" y="6595276"/>
              <a:ext cx="914238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/>
          <p:nvPr/>
        </p:nvSpPr>
        <p:spPr>
          <a:xfrm>
            <a:off x="1474902" y="6972324"/>
            <a:ext cx="861490" cy="585452"/>
          </a:xfrm>
          <a:prstGeom prst="rect">
            <a:avLst/>
          </a:prstGeom>
          <a:noFill/>
        </p:spPr>
        <p:txBody>
          <a:bodyPr wrap="square" lIns="0" tIns="0" rIns="0" bIns="273600" rtlCol="0" anchor="b">
            <a:noAutofit/>
          </a:bodyPr>
          <a:lstStyle/>
          <a:p>
            <a:r>
              <a:rPr lang="en-AU" sz="800" b="0" dirty="0" smtClean="0">
                <a:solidFill>
                  <a:srgbClr val="333333"/>
                </a:solidFill>
                <a:latin typeface="+mn-lt"/>
              </a:rPr>
              <a:t>©TNS 2012</a:t>
            </a:r>
            <a:endParaRPr lang="en-AU" sz="800" b="0" dirty="0">
              <a:solidFill>
                <a:srgbClr val="333333"/>
              </a:solidFill>
              <a:latin typeface="+mn-lt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1"/>
            <a:ext cx="10442834" cy="1137649"/>
          </a:xfrm>
          <a:prstGeom prst="rect">
            <a:avLst/>
          </a:prstGeom>
        </p:spPr>
        <p:txBody>
          <a:bodyPr vert="horz" lIns="311850" tIns="252000" rIns="311850" bIns="0" rtlCol="0" anchor="t">
            <a:noAutofit/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1137649"/>
            <a:ext cx="10442834" cy="4449342"/>
          </a:xfrm>
          <a:prstGeom prst="rect">
            <a:avLst/>
          </a:prstGeom>
        </p:spPr>
        <p:txBody>
          <a:bodyPr vert="horz" lIns="311850" tIns="238950" rIns="31185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9533918" y="6972324"/>
            <a:ext cx="577163" cy="30001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800" b="0">
                <a:solidFill>
                  <a:srgbClr val="333333"/>
                </a:solidFill>
                <a:latin typeface="+mn-lt"/>
              </a:defRPr>
            </a:lvl1pPr>
          </a:lstStyle>
          <a:p>
            <a:fld id="{9784CBA3-D598-4B1F-BAA3-EE14B5154290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89" name="Rectangle 88"/>
          <p:cNvSpPr/>
          <p:nvPr/>
        </p:nvSpPr>
        <p:spPr>
          <a:xfrm>
            <a:off x="326281" y="5584367"/>
            <a:ext cx="9784800" cy="9722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850" tIns="51424" rIns="102850" bIns="51424" rtlCol="0" anchor="ctr">
            <a:noAutofit/>
          </a:bodyPr>
          <a:lstStyle/>
          <a:p>
            <a:pPr lvl="0" algn="ctr"/>
            <a:endParaRPr lang="en-AU" dirty="0"/>
          </a:p>
        </p:txBody>
      </p:sp>
      <p:cxnSp>
        <p:nvCxnSpPr>
          <p:cNvPr id="70" name="Straight Connector 69"/>
          <p:cNvCxnSpPr/>
          <p:nvPr/>
        </p:nvCxnSpPr>
        <p:spPr>
          <a:xfrm>
            <a:off x="322185" y="6556595"/>
            <a:ext cx="978889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Group 89"/>
          <p:cNvGrpSpPr/>
          <p:nvPr/>
        </p:nvGrpSpPr>
        <p:grpSpPr>
          <a:xfrm>
            <a:off x="-1861976" y="-552602"/>
            <a:ext cx="11998434" cy="6215944"/>
            <a:chOff x="-1630680" y="-501206"/>
            <a:chExt cx="10507979" cy="5637807"/>
          </a:xfrm>
        </p:grpSpPr>
        <p:cxnSp>
          <p:nvCxnSpPr>
            <p:cNvPr id="93" name="Straight Connector 92"/>
            <p:cNvCxnSpPr/>
            <p:nvPr userDrawn="1"/>
          </p:nvCxnSpPr>
          <p:spPr>
            <a:xfrm>
              <a:off x="-517443" y="4560579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/>
            <p:cNvSpPr txBox="1"/>
            <p:nvPr userDrawn="1"/>
          </p:nvSpPr>
          <p:spPr>
            <a:xfrm>
              <a:off x="-1630680" y="4491328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X</a:t>
              </a:r>
              <a:r>
                <a:rPr lang="en-AU" sz="1000" b="1" baseline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 AXIS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95" name="Straight Connector 94"/>
            <p:cNvCxnSpPr/>
            <p:nvPr userDrawn="1"/>
          </p:nvCxnSpPr>
          <p:spPr>
            <a:xfrm>
              <a:off x="-517443" y="5067353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/>
            <p:cNvSpPr txBox="1"/>
            <p:nvPr userDrawn="1"/>
          </p:nvSpPr>
          <p:spPr>
            <a:xfrm>
              <a:off x="-1630680" y="4998102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LOWER LIMIT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97" name="Straight Connector 96"/>
            <p:cNvCxnSpPr/>
            <p:nvPr userDrawn="1"/>
          </p:nvCxnSpPr>
          <p:spPr>
            <a:xfrm>
              <a:off x="-517443" y="1284974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 userDrawn="1"/>
          </p:nvSpPr>
          <p:spPr>
            <a:xfrm>
              <a:off x="-1630680" y="1215723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UPPER LIMIT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cxnSp>
          <p:nvCxnSpPr>
            <p:cNvPr id="99" name="Straight Connector 98"/>
            <p:cNvCxnSpPr/>
            <p:nvPr userDrawn="1"/>
          </p:nvCxnSpPr>
          <p:spPr>
            <a:xfrm>
              <a:off x="-517443" y="1788974"/>
              <a:ext cx="441243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TextBox 104"/>
            <p:cNvSpPr txBox="1"/>
            <p:nvPr userDrawn="1"/>
          </p:nvSpPr>
          <p:spPr>
            <a:xfrm>
              <a:off x="-1630680" y="1719723"/>
              <a:ext cx="1072330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AU" sz="1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</a:rPr>
                <a:t>CHART TOP</a:t>
              </a:r>
              <a:endParaRPr lang="en-AU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endParaRPr>
            </a:p>
          </p:txBody>
        </p:sp>
        <p:grpSp>
          <p:nvGrpSpPr>
            <p:cNvPr id="106" name="Group 105"/>
            <p:cNvGrpSpPr/>
            <p:nvPr userDrawn="1"/>
          </p:nvGrpSpPr>
          <p:grpSpPr>
            <a:xfrm>
              <a:off x="755523" y="-501206"/>
              <a:ext cx="8121776" cy="424749"/>
              <a:chOff x="755523" y="-501206"/>
              <a:chExt cx="8121776" cy="424749"/>
            </a:xfrm>
          </p:grpSpPr>
          <p:cxnSp>
            <p:nvCxnSpPr>
              <p:cNvPr id="107" name="Straight Connector 106"/>
              <p:cNvCxnSpPr/>
              <p:nvPr userDrawn="1"/>
            </p:nvCxnSpPr>
            <p:spPr>
              <a:xfrm>
                <a:off x="1293019" y="-256457"/>
                <a:ext cx="0" cy="18000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TextBox 107"/>
              <p:cNvSpPr txBox="1"/>
              <p:nvPr userDrawn="1"/>
            </p:nvSpPr>
            <p:spPr>
              <a:xfrm>
                <a:off x="755523" y="-501206"/>
                <a:ext cx="1072330" cy="1384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>
                <a:defPPr>
                  <a:defRPr lang="en-AU"/>
                </a:defPPr>
                <a:lvl1pPr algn="ctr"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defRPr>
                </a:lvl1pPr>
              </a:lstStyle>
              <a:p>
                <a:pPr lvl="0"/>
                <a:r>
                  <a:rPr lang="en-AU" dirty="0" smtClean="0"/>
                  <a:t>Y AXIS</a:t>
                </a:r>
                <a:endParaRPr lang="en-AU" dirty="0"/>
              </a:p>
            </p:txBody>
          </p:sp>
          <p:cxnSp>
            <p:nvCxnSpPr>
              <p:cNvPr id="109" name="Straight Connector 108"/>
              <p:cNvCxnSpPr/>
              <p:nvPr userDrawn="1"/>
            </p:nvCxnSpPr>
            <p:spPr>
              <a:xfrm>
                <a:off x="5575903" y="-256457"/>
                <a:ext cx="0" cy="18000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TextBox 112"/>
              <p:cNvSpPr txBox="1"/>
              <p:nvPr userDrawn="1"/>
            </p:nvSpPr>
            <p:spPr>
              <a:xfrm>
                <a:off x="5036026" y="-501206"/>
                <a:ext cx="1072330" cy="1384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>
                <a:defPPr>
                  <a:defRPr lang="en-AU"/>
                </a:defPPr>
                <a:lvl1pPr algn="ctr"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defRPr>
                </a:lvl1pPr>
              </a:lstStyle>
              <a:p>
                <a:pPr lvl="0"/>
                <a:r>
                  <a:rPr lang="en-AU" dirty="0" smtClean="0"/>
                  <a:t>Y AXIS</a:t>
                </a:r>
                <a:endParaRPr lang="en-AU" dirty="0"/>
              </a:p>
            </p:txBody>
          </p:sp>
          <p:cxnSp>
            <p:nvCxnSpPr>
              <p:cNvPr id="114" name="Straight Connector 113"/>
              <p:cNvCxnSpPr/>
              <p:nvPr userDrawn="1"/>
            </p:nvCxnSpPr>
            <p:spPr>
              <a:xfrm>
                <a:off x="8349608" y="-256457"/>
                <a:ext cx="0" cy="180000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" name="TextBox 114"/>
              <p:cNvSpPr txBox="1"/>
              <p:nvPr userDrawn="1"/>
            </p:nvSpPr>
            <p:spPr>
              <a:xfrm>
                <a:off x="7804969" y="-501206"/>
                <a:ext cx="1072330" cy="1384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>
                <a:defPPr>
                  <a:defRPr lang="en-AU"/>
                </a:defPPr>
                <a:lvl1pPr algn="ctr"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</a:defRPr>
                </a:lvl1pPr>
              </a:lstStyle>
              <a:p>
                <a:pPr lvl="0"/>
                <a:r>
                  <a:rPr lang="en-AU" dirty="0" smtClean="0"/>
                  <a:t>LIMIT</a:t>
                </a:r>
                <a:endParaRPr lang="en-AU" dirty="0"/>
              </a:p>
            </p:txBody>
          </p:sp>
        </p:grpSp>
      </p:grpSp>
      <p:sp>
        <p:nvSpPr>
          <p:cNvPr id="87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897274" y="6556595"/>
            <a:ext cx="8626969" cy="415728"/>
          </a:xfrm>
          <a:prstGeom prst="rect">
            <a:avLst/>
          </a:prstGeom>
        </p:spPr>
        <p:txBody>
          <a:bodyPr lIns="576000" tIns="101250" rIns="102870" bIns="51435">
            <a:noAutofit/>
          </a:bodyPr>
          <a:lstStyle>
            <a:lvl1pPr>
              <a:defRPr lang="en-AU" sz="1400" b="0">
                <a:solidFill>
                  <a:srgbClr val="333333"/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ENPI – EU Neighbourhood Autumn 2012 08 February 2013</a:t>
            </a:r>
            <a:endParaRPr lang="en-AU" dirty="0" smtClean="0"/>
          </a:p>
        </p:txBody>
      </p:sp>
      <p:pic>
        <p:nvPicPr>
          <p:cNvPr id="91" name="Picture 2" descr="\\PSTUDIOTERM\Clients\TNS Global\TNS_002 Templates\4. Design\1. Assets\Logos\TNS_LOGOS\final brand jpgs\TNS_logo_rgb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693849"/>
            <a:ext cx="576000" cy="57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48527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hdr="0" dt="0"/>
  <p:txStyles>
    <p:titleStyle>
      <a:lvl1pPr algn="l" defTabSz="1028700" rtl="0" eaLnBrk="1" latinLnBrk="0" hangingPunct="1">
        <a:spcBef>
          <a:spcPct val="0"/>
        </a:spcBef>
        <a:buNone/>
        <a:defRPr lang="en-AU" sz="2000" kern="1200" dirty="0">
          <a:solidFill>
            <a:srgbClr val="333333"/>
          </a:solidFill>
          <a:latin typeface="+mj-lt"/>
          <a:ea typeface="+mj-ea"/>
          <a:cs typeface="+mj-cs"/>
        </a:defRPr>
      </a:lvl1pPr>
    </p:titleStyle>
    <p:bodyStyle>
      <a:lvl1pPr marL="0" indent="0" algn="l" defTabSz="1028700" rtl="0" eaLnBrk="1" latinLnBrk="0" hangingPunct="1">
        <a:spcBef>
          <a:spcPct val="20000"/>
        </a:spcBef>
        <a:buFont typeface="Arial" pitchFamily="34" charset="0"/>
        <a:buNone/>
        <a:defRPr sz="1300" b="1" kern="1200">
          <a:solidFill>
            <a:srgbClr val="333333"/>
          </a:solidFill>
          <a:latin typeface="+mn-lt"/>
          <a:ea typeface="+mn-ea"/>
          <a:cs typeface="+mn-cs"/>
        </a:defRPr>
      </a:lvl1pPr>
      <a:lvl2pPr marL="0" indent="0" algn="l" defTabSz="1028700" rtl="0" eaLnBrk="1" latinLnBrk="0" hangingPunct="1">
        <a:spcBef>
          <a:spcPct val="20000"/>
        </a:spcBef>
        <a:buFont typeface="Arial" pitchFamily="34" charset="0"/>
        <a:buNone/>
        <a:defRPr sz="1300" kern="1200">
          <a:solidFill>
            <a:srgbClr val="333333"/>
          </a:solidFill>
          <a:latin typeface="+mn-lt"/>
          <a:ea typeface="+mn-ea"/>
          <a:cs typeface="+mn-cs"/>
        </a:defRPr>
      </a:lvl2pPr>
      <a:lvl3pPr marL="283965" indent="-283965" algn="l" defTabSz="1028700" rtl="0" eaLnBrk="1" latinLnBrk="0" hangingPunct="1">
        <a:spcBef>
          <a:spcPct val="20000"/>
        </a:spcBef>
        <a:buFont typeface="Wingdings" pitchFamily="2" charset="2"/>
        <a:buChar char=""/>
        <a:defRPr sz="1300" kern="1200">
          <a:solidFill>
            <a:srgbClr val="333333"/>
          </a:solidFill>
          <a:latin typeface="+mn-lt"/>
          <a:ea typeface="+mn-ea"/>
          <a:cs typeface="+mn-cs"/>
        </a:defRPr>
      </a:lvl3pPr>
      <a:lvl4pPr marL="571500" indent="-287537" algn="l" defTabSz="1028700" rtl="0" eaLnBrk="1" latinLnBrk="0" hangingPunct="1">
        <a:spcBef>
          <a:spcPct val="20000"/>
        </a:spcBef>
        <a:buFont typeface="Wingdings" pitchFamily="2" charset="2"/>
        <a:buChar char="n"/>
        <a:defRPr sz="1300" kern="1200">
          <a:solidFill>
            <a:srgbClr val="333333"/>
          </a:solidFill>
          <a:latin typeface="+mn-lt"/>
          <a:ea typeface="+mn-ea"/>
          <a:cs typeface="+mn-cs"/>
        </a:defRPr>
      </a:lvl4pPr>
      <a:lvl5pPr marL="855465" indent="-283965" algn="l" defTabSz="1028700" rtl="0" eaLnBrk="1" latinLnBrk="0" hangingPunct="1">
        <a:spcBef>
          <a:spcPct val="20000"/>
        </a:spcBef>
        <a:buFont typeface="Wingdings" pitchFamily="2" charset="2"/>
        <a:buChar char="n"/>
        <a:defRPr sz="1300" kern="1200">
          <a:solidFill>
            <a:srgbClr val="333333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8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4.pn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jpeg"/><Relationship Id="rId5" Type="http://schemas.openxmlformats.org/officeDocument/2006/relationships/hyperlink" Target="https://euneighbourhood.eu/" TargetMode="Externa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8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jpeg"/><Relationship Id="rId5" Type="http://schemas.openxmlformats.org/officeDocument/2006/relationships/hyperlink" Target="http://euneighbourhood.eu/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1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1.jpeg"/><Relationship Id="rId5" Type="http://schemas.openxmlformats.org/officeDocument/2006/relationships/image" Target="../media/image27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9.png"/><Relationship Id="rId5" Type="http://schemas.openxmlformats.org/officeDocument/2006/relationships/image" Target="../media/image21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1.png"/><Relationship Id="rId5" Type="http://schemas.openxmlformats.org/officeDocument/2006/relationships/image" Target="../media/image21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1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4.png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9.png"/><Relationship Id="rId5" Type="http://schemas.openxmlformats.org/officeDocument/2006/relationships/image" Target="../media/image21.jpe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7.jpe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6.jpeg"/><Relationship Id="rId4" Type="http://schemas.openxmlformats.org/officeDocument/2006/relationships/image" Target="../media/image2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8.png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9.png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4.png"/><Relationship Id="rId4" Type="http://schemas.openxmlformats.org/officeDocument/2006/relationships/image" Target="../media/image4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1.jpeg"/><Relationship Id="rId4" Type="http://schemas.openxmlformats.org/officeDocument/2006/relationships/image" Target="../media/image2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1.jpeg"/><Relationship Id="rId4" Type="http://schemas.openxmlformats.org/officeDocument/2006/relationships/image" Target="../media/image2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7.png"/><Relationship Id="rId4" Type="http://schemas.openxmlformats.org/officeDocument/2006/relationships/image" Target="../media/image6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8.png"/><Relationship Id="rId4" Type="http://schemas.openxmlformats.org/officeDocument/2006/relationships/image" Target="../media/image6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9.png"/><Relationship Id="rId4" Type="http://schemas.openxmlformats.org/officeDocument/2006/relationships/image" Target="../media/image6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1.jpeg"/><Relationship Id="rId4" Type="http://schemas.openxmlformats.org/officeDocument/2006/relationships/image" Target="../media/image2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1.png"/><Relationship Id="rId4" Type="http://schemas.openxmlformats.org/officeDocument/2006/relationships/image" Target="../media/image6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2.png"/><Relationship Id="rId4" Type="http://schemas.openxmlformats.org/officeDocument/2006/relationships/image" Target="../media/image6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5.jpeg"/><Relationship Id="rId4" Type="http://schemas.openxmlformats.org/officeDocument/2006/relationships/image" Target="../media/image2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5.jpeg"/><Relationship Id="rId4" Type="http://schemas.openxmlformats.org/officeDocument/2006/relationships/image" Target="../media/image2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7.png"/><Relationship Id="rId4" Type="http://schemas.openxmlformats.org/officeDocument/2006/relationships/image" Target="../media/image7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8.png"/><Relationship Id="rId4" Type="http://schemas.openxmlformats.org/officeDocument/2006/relationships/image" Target="../media/image7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9.png"/><Relationship Id="rId4" Type="http://schemas.openxmlformats.org/officeDocument/2006/relationships/image" Target="../media/image7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7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84.png"/><Relationship Id="rId4" Type="http://schemas.openxmlformats.org/officeDocument/2006/relationships/image" Target="../media/image7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6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1.png"/><Relationship Id="rId4" Type="http://schemas.openxmlformats.org/officeDocument/2006/relationships/image" Target="../media/image86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2.png"/><Relationship Id="rId4" Type="http://schemas.openxmlformats.org/officeDocument/2006/relationships/image" Target="../media/image8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93.png"/><Relationship Id="rId4" Type="http://schemas.openxmlformats.org/officeDocument/2006/relationships/image" Target="../media/image8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86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86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8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02.png"/><Relationship Id="rId4" Type="http://schemas.openxmlformats.org/officeDocument/2006/relationships/image" Target="../media/image99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03.png"/><Relationship Id="rId4" Type="http://schemas.openxmlformats.org/officeDocument/2006/relationships/image" Target="../media/image99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9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99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99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99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12.png"/><Relationship Id="rId4" Type="http://schemas.openxmlformats.org/officeDocument/2006/relationships/image" Target="../media/image99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99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15.png"/><Relationship Id="rId4" Type="http://schemas.openxmlformats.org/officeDocument/2006/relationships/image" Target="../media/image99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99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9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8563959" y="6997869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13" name="Picture 12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64009" y="6616869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10" name="Title 3"/>
          <p:cNvSpPr>
            <a:spLocks noGrp="1"/>
          </p:cNvSpPr>
          <p:nvPr>
            <p:ph type="title"/>
          </p:nvPr>
        </p:nvSpPr>
        <p:spPr>
          <a:xfrm>
            <a:off x="0" y="29855"/>
            <a:ext cx="5792788" cy="356076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US" b="1" spc="300" dirty="0"/>
              <a:t/>
            </a:r>
            <a:br>
              <a:rPr lang="en-US" b="1" spc="300" dirty="0"/>
            </a:br>
            <a:r>
              <a:rPr lang="en-US" b="1" spc="300" dirty="0" smtClean="0"/>
              <a:t/>
            </a:r>
            <a:br>
              <a:rPr lang="en-US" b="1" spc="300" dirty="0" smtClean="0"/>
            </a:br>
            <a:r>
              <a:rPr lang="en-US" b="1" spc="300" dirty="0" smtClean="0"/>
              <a:t/>
            </a:r>
            <a:br>
              <a:rPr lang="en-US" b="1" spc="300" dirty="0" smtClean="0"/>
            </a:br>
            <a:r>
              <a:rPr lang="en-US" b="1" spc="300" dirty="0"/>
              <a:t/>
            </a:r>
            <a:br>
              <a:rPr lang="en-US" b="1" spc="300" dirty="0"/>
            </a:br>
            <a:r>
              <a:rPr lang="en-US" b="1" spc="300" dirty="0" smtClean="0"/>
              <a:t/>
            </a:r>
            <a:br>
              <a:rPr lang="en-US" b="1" spc="300" dirty="0" smtClean="0"/>
            </a:br>
            <a:r>
              <a:rPr lang="en-US" b="1" spc="300" dirty="0" smtClean="0"/>
              <a:t/>
            </a:r>
            <a:br>
              <a:rPr lang="en-US" b="1" spc="300" dirty="0" smtClean="0"/>
            </a:br>
            <a:r>
              <a:rPr lang="en-US" b="1" spc="300" dirty="0" smtClean="0"/>
              <a:t/>
            </a:r>
            <a:br>
              <a:rPr lang="en-US" b="1" spc="300" dirty="0" smtClean="0"/>
            </a:br>
            <a:r>
              <a:rPr lang="en-GB" b="1" spc="300" dirty="0"/>
              <a:t>Summer Academy for Building Democracy through Cultural Diplomacy</a:t>
            </a:r>
            <a:br>
              <a:rPr lang="en-GB" b="1" spc="300" dirty="0"/>
            </a:br>
            <a:r>
              <a:rPr lang="en-GB" b="1" spc="300" dirty="0"/>
              <a:t>Experience Sharing between the Schools of Politics in Bulgaria, Tunisia and </a:t>
            </a:r>
            <a:r>
              <a:rPr lang="en-GB" b="1" spc="300" dirty="0" err="1" smtClean="0"/>
              <a:t>Marocco</a:t>
            </a:r>
            <a:r>
              <a:rPr lang="en-US" b="1" spc="300" dirty="0" smtClean="0"/>
              <a:t/>
            </a:r>
            <a:br>
              <a:rPr lang="en-US" b="1" spc="300" dirty="0" smtClean="0"/>
            </a:br>
            <a:r>
              <a:rPr lang="en-US" b="1" spc="300" dirty="0" smtClean="0"/>
              <a:t/>
            </a:r>
            <a:br>
              <a:rPr lang="en-US" b="1" spc="300" dirty="0" smtClean="0"/>
            </a:br>
            <a:r>
              <a:rPr lang="en-US" b="1" spc="300" dirty="0"/>
              <a:t/>
            </a:r>
            <a:br>
              <a:rPr lang="en-US" b="1" spc="300" dirty="0"/>
            </a:br>
            <a:r>
              <a:rPr lang="en-US" b="1" spc="300" dirty="0" err="1" smtClean="0"/>
              <a:t>Pravets</a:t>
            </a:r>
            <a:r>
              <a:rPr lang="en-US" b="1" spc="300" dirty="0"/>
              <a:t>, Bulgaria, </a:t>
            </a:r>
            <a:r>
              <a:rPr lang="en-US" b="1" spc="300" dirty="0" smtClean="0"/>
              <a:t/>
            </a:r>
            <a:br>
              <a:rPr lang="en-US" b="1" spc="300" dirty="0" smtClean="0"/>
            </a:br>
            <a:r>
              <a:rPr lang="en-US" b="1" spc="300" dirty="0" smtClean="0"/>
              <a:t>4 June 2014</a:t>
            </a:r>
            <a:br>
              <a:rPr lang="en-US" b="1" spc="300" dirty="0" smtClean="0"/>
            </a:br>
            <a:endParaRPr lang="en-US" b="1" spc="300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329381"/>
            <a:ext cx="5691187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2059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>
          <a:xfrm>
            <a:off x="9867900" y="6972300"/>
            <a:ext cx="576263" cy="300038"/>
          </a:xfrm>
        </p:spPr>
        <p:txBody>
          <a:bodyPr/>
          <a:lstStyle/>
          <a:p>
            <a:pPr algn="ctr">
              <a:defRPr/>
            </a:pPr>
            <a:fld id="{AD40F854-41FF-4CFF-A0E3-4FB51B9385B6}" type="slidenum">
              <a:rPr lang="en-AU"/>
              <a:pPr algn="ctr">
                <a:defRPr/>
              </a:pPr>
              <a:t>2</a:t>
            </a:fld>
            <a:endParaRPr lang="en-AU" dirty="0"/>
          </a:p>
        </p:txBody>
      </p:sp>
      <p:graphicFrame>
        <p:nvGraphicFramePr>
          <p:cNvPr id="6" name="Table Placeholder 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763578172"/>
              </p:ext>
            </p:extLst>
          </p:nvPr>
        </p:nvGraphicFramePr>
        <p:xfrm>
          <a:off x="772509" y="1031718"/>
          <a:ext cx="8984265" cy="2537940"/>
        </p:xfrm>
        <a:graphic>
          <a:graphicData uri="http://schemas.openxmlformats.org/drawingml/2006/table">
            <a:tbl>
              <a:tblPr firstRow="1" bandRow="1"/>
              <a:tblGrid>
                <a:gridCol w="7042186"/>
                <a:gridCol w="1942079"/>
              </a:tblGrid>
              <a:tr h="5069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ts val="0"/>
                        </a:spcAft>
                        <a:buClr>
                          <a:srgbClr val="4C4C4C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GB" sz="37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75803" marT="50412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2000" b="1" dirty="0">
                        <a:solidFill>
                          <a:srgbClr val="333333"/>
                        </a:solidFill>
                        <a:latin typeface="+mn-lt"/>
                      </a:endParaRPr>
                    </a:p>
                  </a:txBody>
                  <a:tcPr marL="75803" marR="75803" marT="50412" marB="5041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0395">
                <a:tc>
                  <a:txBody>
                    <a:bodyPr/>
                    <a:lstStyle/>
                    <a:p>
                      <a:r>
                        <a:rPr lang="en-GB" sz="1600" b="1" dirty="0" smtClean="0">
                          <a:solidFill>
                            <a:srgbClr val="333333"/>
                          </a:solidFill>
                          <a:latin typeface="+mn-lt"/>
                        </a:rPr>
                        <a:t>Methodology</a:t>
                      </a:r>
                      <a:endParaRPr lang="en-GB" sz="1600" b="1" dirty="0">
                        <a:solidFill>
                          <a:srgbClr val="333333"/>
                        </a:solidFill>
                        <a:latin typeface="+mn-lt"/>
                      </a:endParaRPr>
                    </a:p>
                  </a:txBody>
                  <a:tcPr marL="0" marR="75803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600" b="1" dirty="0">
                        <a:solidFill>
                          <a:srgbClr val="333333"/>
                        </a:solidFill>
                        <a:latin typeface="+mn-lt"/>
                      </a:endParaRPr>
                    </a:p>
                  </a:txBody>
                  <a:tcPr marL="75803" marR="0" marT="0" marB="5041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85484">
                <a:tc>
                  <a:txBody>
                    <a:bodyPr/>
                    <a:lstStyle/>
                    <a:p>
                      <a:pPr marL="0" marR="0" lvl="0" indent="0" algn="l" defTabSz="1028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3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0" marR="75803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600" b="1" dirty="0">
                        <a:solidFill>
                          <a:srgbClr val="333333"/>
                        </a:solidFill>
                        <a:latin typeface="+mn-lt"/>
                      </a:endParaRPr>
                    </a:p>
                  </a:txBody>
                  <a:tcPr marL="75803" marR="0" marT="0" marB="5041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0395">
                <a:tc>
                  <a:txBody>
                    <a:bodyPr/>
                    <a:lstStyle/>
                    <a:p>
                      <a:pPr marL="0" marR="0" indent="0" algn="l" defTabSz="1028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333333"/>
                          </a:solidFill>
                          <a:latin typeface="+mn-lt"/>
                        </a:rPr>
                        <a:t>EU Neighbourhood Barometer</a:t>
                      </a:r>
                      <a:r>
                        <a:rPr lang="en-GB" sz="1600" b="1" baseline="0" dirty="0" smtClean="0">
                          <a:solidFill>
                            <a:srgbClr val="333333"/>
                          </a:solidFill>
                          <a:latin typeface="+mn-lt"/>
                        </a:rPr>
                        <a:t> – Results of Wave 4</a:t>
                      </a:r>
                      <a:endParaRPr lang="en-GB" sz="1600" b="1" dirty="0">
                        <a:solidFill>
                          <a:srgbClr val="333333"/>
                        </a:solidFill>
                        <a:latin typeface="+mn-lt"/>
                      </a:endParaRPr>
                    </a:p>
                  </a:txBody>
                  <a:tcPr marL="0" marR="75803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600" b="1" dirty="0">
                        <a:solidFill>
                          <a:srgbClr val="333333"/>
                        </a:solidFill>
                        <a:latin typeface="+mn-lt"/>
                      </a:endParaRPr>
                    </a:p>
                  </a:txBody>
                  <a:tcPr marL="75803" marR="0" marT="0" marB="5041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0395">
                <a:tc>
                  <a:txBody>
                    <a:bodyPr/>
                    <a:lstStyle/>
                    <a:p>
                      <a:pPr marL="0" marR="0" lvl="0" indent="0" algn="l" defTabSz="1028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3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Verdana" panose="020B0604030504040204" pitchFamily="34" charset="0"/>
                          <a:ea typeface="+mn-ea"/>
                          <a:cs typeface="+mn-cs"/>
                        </a:rPr>
                        <a:t>3</a:t>
                      </a:r>
                      <a:endParaRPr lang="en-GB" sz="1600" b="1" dirty="0">
                        <a:solidFill>
                          <a:srgbClr val="333333"/>
                        </a:solidFill>
                        <a:latin typeface="+mn-lt"/>
                      </a:endParaRPr>
                    </a:p>
                  </a:txBody>
                  <a:tcPr marL="0" marR="75803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600" b="1" dirty="0">
                        <a:solidFill>
                          <a:srgbClr val="333333"/>
                        </a:solidFill>
                        <a:latin typeface="+mn-lt"/>
                      </a:endParaRPr>
                    </a:p>
                  </a:txBody>
                  <a:tcPr marL="75803" marR="0" marT="0" marB="5041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0395">
                <a:tc>
                  <a:txBody>
                    <a:bodyPr/>
                    <a:lstStyle/>
                    <a:p>
                      <a:pPr marL="0" marR="0" indent="0" algn="l" defTabSz="1028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333333"/>
                          </a:solidFill>
                          <a:latin typeface="+mn-lt"/>
                        </a:rPr>
                        <a:t>EU Neighbourhood Barometer</a:t>
                      </a:r>
                      <a:r>
                        <a:rPr lang="en-GB" sz="1600" b="1" baseline="0" dirty="0" smtClean="0">
                          <a:solidFill>
                            <a:srgbClr val="333333"/>
                          </a:solidFill>
                          <a:latin typeface="+mn-lt"/>
                        </a:rPr>
                        <a:t>  - Role of </a:t>
                      </a:r>
                      <a:r>
                        <a:rPr lang="en-GB" sz="1600" b="1" dirty="0" smtClean="0">
                          <a:solidFill>
                            <a:srgbClr val="333333"/>
                          </a:solidFill>
                          <a:latin typeface="+mn-lt"/>
                        </a:rPr>
                        <a:t>Civil Society</a:t>
                      </a:r>
                      <a:endParaRPr lang="en-GB" sz="1600" b="1" dirty="0">
                        <a:solidFill>
                          <a:srgbClr val="333333"/>
                        </a:solidFill>
                        <a:latin typeface="+mn-lt"/>
                      </a:endParaRPr>
                    </a:p>
                  </a:txBody>
                  <a:tcPr marL="0" marR="75803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GB" sz="1600" b="1" dirty="0">
                        <a:solidFill>
                          <a:srgbClr val="333333"/>
                        </a:solidFill>
                        <a:latin typeface="+mn-lt"/>
                      </a:endParaRPr>
                    </a:p>
                  </a:txBody>
                  <a:tcPr marL="75803" marR="0" marT="0" marB="5041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pSp>
        <p:nvGrpSpPr>
          <p:cNvPr id="23582" name="Group 10"/>
          <p:cNvGrpSpPr>
            <a:grpSpLocks/>
          </p:cNvGrpSpPr>
          <p:nvPr/>
        </p:nvGrpSpPr>
        <p:grpSpPr bwMode="auto">
          <a:xfrm>
            <a:off x="255588" y="6589713"/>
            <a:ext cx="2735262" cy="971550"/>
            <a:chOff x="255888" y="6590064"/>
            <a:chExt cx="2734691" cy="971199"/>
          </a:xfrm>
        </p:grpSpPr>
        <p:pic>
          <p:nvPicPr>
            <p:cNvPr id="23588" name="Picture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888" y="6590064"/>
              <a:ext cx="2734691" cy="971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1241519" y="7199444"/>
              <a:ext cx="876117" cy="2158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0" dirty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>
                <a:solidFill>
                  <a:srgbClr val="333333"/>
                </a:solidFill>
                <a:latin typeface="+mn-lt"/>
              </a:endParaRPr>
            </a:p>
          </p:txBody>
        </p:sp>
      </p:grpSp>
      <p:pic>
        <p:nvPicPr>
          <p:cNvPr id="23583" name="Picture 2" descr="http://enthral.fr/wp-content/uploads/2010/09/contenu-boit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6863" y="96838"/>
            <a:ext cx="11398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8612188" y="6589713"/>
            <a:ext cx="1514475" cy="8255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en-US" sz="1300" b="0" dirty="0" err="1"/>
          </a:p>
        </p:txBody>
      </p:sp>
      <p:sp>
        <p:nvSpPr>
          <p:cNvPr id="23585" name="Text Box 2"/>
          <p:cNvSpPr txBox="1">
            <a:spLocks noChangeArrowheads="1"/>
          </p:cNvSpPr>
          <p:nvPr/>
        </p:nvSpPr>
        <p:spPr bwMode="auto">
          <a:xfrm>
            <a:off x="8683625" y="7056438"/>
            <a:ext cx="13652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800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THIS PROJECT IS FUNDED BY THE EUROPEAN UNION</a:t>
            </a:r>
            <a:endParaRPr lang="en-US" altLang="en-US" sz="12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3586" name="Picture 1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675" y="6675438"/>
            <a:ext cx="57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 flipV="1">
            <a:off x="772510" y="2727434"/>
            <a:ext cx="8882665" cy="1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49443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133475"/>
            <a:ext cx="6332538" cy="2646363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GB" sz="2400" b="1" dirty="0"/>
              <a:t>Methodology</a:t>
            </a:r>
            <a:endParaRPr lang="en-US" sz="2400" b="1" spc="3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9994900" y="6972300"/>
            <a:ext cx="576263" cy="300038"/>
          </a:xfrm>
        </p:spPr>
        <p:txBody>
          <a:bodyPr/>
          <a:lstStyle/>
          <a:p>
            <a:pPr algn="ctr">
              <a:defRPr/>
            </a:pPr>
            <a:fld id="{83573BD9-2AF9-4311-8E9F-614E8043946C}" type="slidenum">
              <a:rPr lang="en-AU"/>
              <a:pPr algn="ctr">
                <a:defRPr/>
              </a:pPr>
              <a:t>3</a:t>
            </a:fld>
            <a:endParaRPr lang="en-AU" dirty="0"/>
          </a:p>
        </p:txBody>
      </p:sp>
      <p:grpSp>
        <p:nvGrpSpPr>
          <p:cNvPr id="31748" name="Group 18"/>
          <p:cNvGrpSpPr>
            <a:grpSpLocks/>
          </p:cNvGrpSpPr>
          <p:nvPr/>
        </p:nvGrpSpPr>
        <p:grpSpPr bwMode="auto">
          <a:xfrm>
            <a:off x="255588" y="6589713"/>
            <a:ext cx="2735262" cy="971550"/>
            <a:chOff x="255888" y="6590064"/>
            <a:chExt cx="2734691" cy="971199"/>
          </a:xfrm>
        </p:grpSpPr>
        <p:pic>
          <p:nvPicPr>
            <p:cNvPr id="31754" name="Picture 20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888" y="6590064"/>
              <a:ext cx="2734691" cy="971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TextBox 21"/>
            <p:cNvSpPr txBox="1"/>
            <p:nvPr/>
          </p:nvSpPr>
          <p:spPr>
            <a:xfrm>
              <a:off x="1241519" y="7199444"/>
              <a:ext cx="876117" cy="2158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0" dirty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>
                <a:solidFill>
                  <a:srgbClr val="333333"/>
                </a:solidFill>
                <a:latin typeface="+mn-lt"/>
              </a:endParaRPr>
            </a:p>
          </p:txBody>
        </p:sp>
      </p:grpSp>
      <p:pic>
        <p:nvPicPr>
          <p:cNvPr id="31749" name="Picture 2" descr="http://www.lcc-coaching.com/english/lcccoaching/wp-content/uploads/2009/09/Barom%C3%A8tre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1784056"/>
            <a:ext cx="2296226" cy="2327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8612188" y="6589713"/>
            <a:ext cx="1514475" cy="8255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en-US" sz="1300" b="0" dirty="0" err="1"/>
          </a:p>
        </p:txBody>
      </p:sp>
      <p:sp>
        <p:nvSpPr>
          <p:cNvPr id="31751" name="Text Box 2"/>
          <p:cNvSpPr txBox="1">
            <a:spLocks noChangeArrowheads="1"/>
          </p:cNvSpPr>
          <p:nvPr/>
        </p:nvSpPr>
        <p:spPr bwMode="auto">
          <a:xfrm>
            <a:off x="8632825" y="7056438"/>
            <a:ext cx="13652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defRPr sz="1300" b="1">
                <a:solidFill>
                  <a:srgbClr val="333333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defRPr sz="1300">
                <a:solidFill>
                  <a:srgbClr val="333333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"/>
              <a:defRPr sz="1300">
                <a:solidFill>
                  <a:srgbClr val="333333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4pPr>
            <a:lvl5pPr marL="854075" indent="-282575" eaLnBrk="0" hangingPunct="0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5pPr>
            <a:lvl6pPr marL="13112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6pPr>
            <a:lvl7pPr marL="17684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7pPr>
            <a:lvl8pPr marL="22256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8pPr>
            <a:lvl9pPr marL="26828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800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THIS PROJECT IS FUNDED BY THE EUROPEAN UNION</a:t>
            </a:r>
            <a:endParaRPr lang="en-US" altLang="en-US" sz="120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1752" name="Picture 1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875" y="6675438"/>
            <a:ext cx="57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8964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9999663" y="6972300"/>
            <a:ext cx="576262" cy="300038"/>
          </a:xfrm>
        </p:spPr>
        <p:txBody>
          <a:bodyPr/>
          <a:lstStyle/>
          <a:p>
            <a:pPr algn="ctr">
              <a:defRPr/>
            </a:pPr>
            <a:fld id="{01A944C8-29FC-471B-AA79-583600CDF05D}" type="slidenum">
              <a:rPr lang="en-AU"/>
              <a:pPr algn="ctr">
                <a:defRPr/>
              </a:pPr>
              <a:t>4</a:t>
            </a:fld>
            <a:endParaRPr lang="en-AU" dirty="0"/>
          </a:p>
        </p:txBody>
      </p:sp>
      <p:grpSp>
        <p:nvGrpSpPr>
          <p:cNvPr id="32771" name="Group 13"/>
          <p:cNvGrpSpPr>
            <a:grpSpLocks/>
          </p:cNvGrpSpPr>
          <p:nvPr/>
        </p:nvGrpSpPr>
        <p:grpSpPr bwMode="auto">
          <a:xfrm>
            <a:off x="255588" y="6589713"/>
            <a:ext cx="2735262" cy="971550"/>
            <a:chOff x="255888" y="6590064"/>
            <a:chExt cx="2734691" cy="971199"/>
          </a:xfrm>
        </p:grpSpPr>
        <p:pic>
          <p:nvPicPr>
            <p:cNvPr id="32780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888" y="6590064"/>
              <a:ext cx="2734691" cy="971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241519" y="7199444"/>
              <a:ext cx="876117" cy="2158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0" dirty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8612188" y="6589713"/>
            <a:ext cx="1514475" cy="8255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en-US" sz="1300" b="0" dirty="0" err="1"/>
          </a:p>
        </p:txBody>
      </p:sp>
      <p:sp>
        <p:nvSpPr>
          <p:cNvPr id="32773" name="Text Box 2"/>
          <p:cNvSpPr txBox="1">
            <a:spLocks noChangeArrowheads="1"/>
          </p:cNvSpPr>
          <p:nvPr/>
        </p:nvSpPr>
        <p:spPr bwMode="auto">
          <a:xfrm>
            <a:off x="8612188" y="7112000"/>
            <a:ext cx="136525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defRPr sz="1300" b="1">
                <a:solidFill>
                  <a:srgbClr val="333333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defRPr sz="1300">
                <a:solidFill>
                  <a:srgbClr val="333333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"/>
              <a:defRPr sz="1300">
                <a:solidFill>
                  <a:srgbClr val="333333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4pPr>
            <a:lvl5pPr marL="854075" indent="-282575" eaLnBrk="0" hangingPunct="0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5pPr>
            <a:lvl6pPr marL="13112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6pPr>
            <a:lvl7pPr marL="17684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7pPr>
            <a:lvl8pPr marL="22256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8pPr>
            <a:lvl9pPr marL="26828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800" dirty="0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THIS PROJECT IS FUNDED BY THE EUROPEAN UNION</a:t>
            </a:r>
            <a:endParaRPr lang="en-US" altLang="en-US" sz="1200" dirty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2774" name="Picture 2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238" y="6731000"/>
            <a:ext cx="57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1"/>
          <p:cNvSpPr txBox="1">
            <a:spLocks/>
          </p:cNvSpPr>
          <p:nvPr/>
        </p:nvSpPr>
        <p:spPr>
          <a:xfrm>
            <a:off x="255588" y="1185863"/>
            <a:ext cx="9563100" cy="842962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80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1pPr>
            <a:lvl2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solidFill>
                  <a:srgbClr val="333333"/>
                </a:solidFill>
                <a:latin typeface="+mn-lt"/>
                <a:cs typeface="+mn-cs"/>
              </a:defRPr>
            </a:lvl2pPr>
            <a:lvl3pPr marL="283965" lvl="2" indent="-283965" defTabSz="102870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800" b="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3pPr>
            <a:lvl4pPr marL="571500" indent="-287537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4pPr>
            <a:lvl5pPr marL="855465" indent="-283965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5pPr>
            <a:lvl6pPr marL="28289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6pPr>
            <a:lvl7pPr marL="33432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7pPr>
            <a:lvl8pPr marL="38576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8pPr>
            <a:lvl9pPr marL="43719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en-US" sz="2400" b="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Methodology</a:t>
            </a:r>
            <a:r>
              <a:rPr lang="en-US" dirty="0" smtClean="0">
                <a:latin typeface="+mn-lt"/>
              </a:rPr>
              <a:t>:</a:t>
            </a:r>
            <a:endParaRPr lang="en-US" dirty="0">
              <a:latin typeface="+mn-lt"/>
            </a:endParaRPr>
          </a:p>
          <a:p>
            <a:pPr marL="285750" indent="-285750">
              <a:buFont typeface="Wingdings" pitchFamily="2" charset="2"/>
              <a:buChar char="§"/>
              <a:defRPr/>
            </a:pPr>
            <a:r>
              <a:rPr lang="en-US" b="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Nationally representative samples of the general population aged 15 years and over </a:t>
            </a:r>
            <a:endParaRPr lang="en-US" b="0" dirty="0" smtClean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  <a:p>
            <a:pPr marL="285750" indent="-285750">
              <a:buFont typeface="Wingdings" pitchFamily="2" charset="2"/>
              <a:buChar char="§"/>
              <a:defRPr/>
            </a:pPr>
            <a:r>
              <a:rPr lang="en-US" b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1.000 face-to-face interviews per country</a:t>
            </a:r>
          </a:p>
          <a:p>
            <a:pPr marL="285750" indent="-285750">
              <a:buFont typeface="Wingdings" pitchFamily="2" charset="2"/>
              <a:buChar char="§"/>
              <a:defRPr/>
            </a:pPr>
            <a:r>
              <a:rPr lang="en-US" b="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Broad national demographic quotas have been set on:</a:t>
            </a:r>
          </a:p>
          <a:p>
            <a:pPr marL="569715" lvl="2" indent="-285750">
              <a:buFont typeface="Wingdings" pitchFamily="2" charset="2"/>
              <a:buChar char="ü"/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Gender</a:t>
            </a:r>
            <a:endParaRPr lang="en-US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  <a:p>
            <a:pPr marL="569715" lvl="2" indent="-285750">
              <a:buFont typeface="Wingdings" pitchFamily="2" charset="2"/>
              <a:buChar char="ü"/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Age </a:t>
            </a:r>
            <a:r>
              <a:rPr lang="en-US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(15-24, 25-39, 40-54, 55 and over)</a:t>
            </a:r>
          </a:p>
          <a:p>
            <a:pPr marL="569715" lvl="2" indent="-285750">
              <a:buFont typeface="Wingdings" pitchFamily="2" charset="2"/>
              <a:buChar char="ü"/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Education </a:t>
            </a:r>
            <a:r>
              <a:rPr lang="en-US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or occupation (depending on the availability of the national statistics)</a:t>
            </a:r>
          </a:p>
          <a:p>
            <a:pPr marL="569715" lvl="2" indent="-285750">
              <a:buFont typeface="Wingdings" pitchFamily="2" charset="2"/>
              <a:buChar char="ü"/>
              <a:defRPr/>
            </a:pPr>
            <a:r>
              <a:rPr lang="en-US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Region</a:t>
            </a:r>
            <a:endParaRPr lang="en-US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  <a:p>
            <a:pPr marL="569715" lvl="2" indent="-285750">
              <a:buFont typeface="Wingdings" pitchFamily="2" charset="2"/>
              <a:buChar char="ü"/>
              <a:defRPr/>
            </a:pPr>
            <a:r>
              <a:rPr lang="en-US" dirty="0" err="1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Urbanisation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 </a:t>
            </a:r>
            <a:r>
              <a:rPr lang="en-US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(if available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)</a:t>
            </a:r>
            <a:endParaRPr lang="en-AU" sz="1600" dirty="0" smtClean="0">
              <a:latin typeface="+mn-lt"/>
            </a:endParaRPr>
          </a:p>
        </p:txBody>
      </p:sp>
      <p:pic>
        <p:nvPicPr>
          <p:cNvPr id="32776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8" y="0"/>
            <a:ext cx="5689600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9" name="Picture 2" descr="http://www.lcc-coaching.com/english/lcccoaching/wp-content/uploads/2009/09/Barom%C3%A8tre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700" y="150813"/>
            <a:ext cx="754063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4751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9986963" y="6972300"/>
            <a:ext cx="576262" cy="300038"/>
          </a:xfrm>
        </p:spPr>
        <p:txBody>
          <a:bodyPr/>
          <a:lstStyle/>
          <a:p>
            <a:pPr algn="ctr">
              <a:defRPr/>
            </a:pPr>
            <a:fld id="{E5529DED-20CA-43D9-98B0-631C44BA69E7}" type="slidenum">
              <a:rPr lang="en-AU"/>
              <a:pPr algn="ctr">
                <a:defRPr/>
              </a:pPr>
              <a:t>5</a:t>
            </a:fld>
            <a:endParaRPr lang="en-AU" dirty="0"/>
          </a:p>
        </p:txBody>
      </p:sp>
      <p:grpSp>
        <p:nvGrpSpPr>
          <p:cNvPr id="28675" name="Group 13"/>
          <p:cNvGrpSpPr>
            <a:grpSpLocks/>
          </p:cNvGrpSpPr>
          <p:nvPr/>
        </p:nvGrpSpPr>
        <p:grpSpPr bwMode="auto">
          <a:xfrm>
            <a:off x="255588" y="6589713"/>
            <a:ext cx="2735262" cy="971550"/>
            <a:chOff x="255888" y="6590064"/>
            <a:chExt cx="2734691" cy="971199"/>
          </a:xfrm>
        </p:grpSpPr>
        <p:pic>
          <p:nvPicPr>
            <p:cNvPr id="28685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888" y="6590064"/>
              <a:ext cx="2734691" cy="971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241519" y="7199444"/>
              <a:ext cx="876117" cy="2158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0" dirty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8612188" y="6589713"/>
            <a:ext cx="1514475" cy="8255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en-US" sz="1300" b="0" dirty="0" err="1"/>
          </a:p>
        </p:txBody>
      </p:sp>
      <p:sp>
        <p:nvSpPr>
          <p:cNvPr id="28677" name="Text Box 2"/>
          <p:cNvSpPr txBox="1">
            <a:spLocks noChangeArrowheads="1"/>
          </p:cNvSpPr>
          <p:nvPr/>
        </p:nvSpPr>
        <p:spPr bwMode="auto">
          <a:xfrm>
            <a:off x="8612188" y="7112000"/>
            <a:ext cx="136525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defRPr sz="1300" b="1">
                <a:solidFill>
                  <a:srgbClr val="333333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defRPr sz="1300">
                <a:solidFill>
                  <a:srgbClr val="333333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"/>
              <a:defRPr sz="1300">
                <a:solidFill>
                  <a:srgbClr val="333333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4pPr>
            <a:lvl5pPr marL="854075" indent="-282575" eaLnBrk="0" hangingPunct="0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5pPr>
            <a:lvl6pPr marL="13112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6pPr>
            <a:lvl7pPr marL="17684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7pPr>
            <a:lvl8pPr marL="22256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8pPr>
            <a:lvl9pPr marL="26828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800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THIS PROJECT IS FUNDED BY THE EUROPEAN UNION</a:t>
            </a:r>
            <a:endParaRPr lang="en-US" altLang="en-US" sz="120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8678" name="Picture 2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238" y="6731000"/>
            <a:ext cx="57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2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0" y="185738"/>
            <a:ext cx="704850" cy="72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1"/>
          <p:cNvSpPr txBox="1">
            <a:spLocks/>
          </p:cNvSpPr>
          <p:nvPr/>
        </p:nvSpPr>
        <p:spPr>
          <a:xfrm>
            <a:off x="79375" y="1282700"/>
            <a:ext cx="9701213" cy="842963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80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1pPr>
            <a:lvl2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solidFill>
                  <a:srgbClr val="333333"/>
                </a:solidFill>
                <a:latin typeface="+mn-lt"/>
                <a:cs typeface="+mn-cs"/>
              </a:defRPr>
            </a:lvl2pPr>
            <a:lvl3pPr marL="283965" lvl="2" indent="-283965" defTabSz="102870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800" b="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3pPr>
            <a:lvl4pPr marL="571500" indent="-287537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4pPr>
            <a:lvl5pPr marL="855465" indent="-283965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5pPr>
            <a:lvl6pPr marL="28289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6pPr>
            <a:lvl7pPr marL="33432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7pPr>
            <a:lvl8pPr marL="38576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8pPr>
            <a:lvl9pPr marL="43719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9pPr>
          </a:lstStyle>
          <a:p>
            <a:pPr marL="0" lvl="2" indent="177800">
              <a:buFont typeface="Wingdings" pitchFamily="2" charset="2"/>
              <a:buNone/>
              <a:defRPr/>
            </a:pPr>
            <a:r>
              <a:rPr lang="en-AU" sz="240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Geographical </a:t>
            </a:r>
            <a:r>
              <a:rPr lang="en-AU" sz="2400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coverage</a:t>
            </a:r>
            <a:r>
              <a:rPr lang="en-AU" sz="1600" b="1" dirty="0" smtClean="0">
                <a:latin typeface="+mn-lt"/>
              </a:rPr>
              <a:t>:</a:t>
            </a:r>
          </a:p>
          <a:p>
            <a:pPr marL="0" lvl="2" indent="177800">
              <a:buFont typeface="Wingdings" pitchFamily="2" charset="2"/>
              <a:buNone/>
              <a:defRPr/>
            </a:pPr>
            <a:endParaRPr lang="en-AU" sz="1600" b="1" dirty="0">
              <a:latin typeface="+mn-lt"/>
            </a:endParaRPr>
          </a:p>
          <a:p>
            <a:pPr marL="0" lvl="2" indent="177800">
              <a:buFont typeface="Wingdings" pitchFamily="2" charset="2"/>
              <a:buNone/>
              <a:defRPr/>
            </a:pPr>
            <a:r>
              <a:rPr lang="en-AU" sz="1600" b="1" dirty="0" smtClean="0">
                <a:latin typeface="+mn-lt"/>
              </a:rPr>
              <a:t>        	Eastern Partnership</a:t>
            </a:r>
          </a:p>
          <a:p>
            <a:pPr marL="0" lvl="2" indent="0">
              <a:buFont typeface="Wingdings" pitchFamily="2" charset="2"/>
              <a:buNone/>
              <a:defRPr/>
            </a:pPr>
            <a:r>
              <a:rPr lang="en-AU" sz="1600" b="1" dirty="0" smtClean="0">
                <a:latin typeface="+mn-lt"/>
              </a:rPr>
              <a:t> </a:t>
            </a:r>
            <a:endParaRPr lang="en-AU" sz="1600" b="1" dirty="0">
              <a:latin typeface="+mn-lt"/>
            </a:endParaRPr>
          </a:p>
          <a:p>
            <a:pPr marL="0" lvl="2" indent="0">
              <a:buFont typeface="Wingdings" pitchFamily="2" charset="2"/>
              <a:buNone/>
              <a:defRPr/>
            </a:pPr>
            <a:r>
              <a:rPr lang="en-AU" sz="1600" b="1" dirty="0" smtClean="0">
                <a:latin typeface="+mn-lt"/>
              </a:rPr>
              <a:t>	</a:t>
            </a:r>
            <a:r>
              <a:rPr lang="en-AU" dirty="0" smtClean="0">
                <a:latin typeface="+mn-lt"/>
              </a:rPr>
              <a:t>AM: Armenia</a:t>
            </a:r>
          </a:p>
          <a:p>
            <a:pPr marL="0" lvl="2" indent="0">
              <a:buFont typeface="Wingdings" pitchFamily="2" charset="2"/>
              <a:buNone/>
              <a:defRPr/>
            </a:pPr>
            <a:r>
              <a:rPr lang="en-AU" dirty="0" smtClean="0">
                <a:latin typeface="+mn-lt"/>
              </a:rPr>
              <a:t>	AZ: Azerbaijan</a:t>
            </a:r>
          </a:p>
          <a:p>
            <a:pPr marL="0" lvl="2" indent="0">
              <a:buFont typeface="Wingdings" pitchFamily="2" charset="2"/>
              <a:buNone/>
              <a:defRPr/>
            </a:pPr>
            <a:r>
              <a:rPr lang="en-AU" dirty="0" smtClean="0">
                <a:latin typeface="+mn-lt"/>
              </a:rPr>
              <a:t>	BY: Belarus</a:t>
            </a:r>
          </a:p>
          <a:p>
            <a:pPr marL="0" lvl="2" indent="0">
              <a:buFont typeface="Wingdings" pitchFamily="2" charset="2"/>
              <a:buNone/>
              <a:defRPr/>
            </a:pPr>
            <a:r>
              <a:rPr lang="en-AU" dirty="0" smtClean="0">
                <a:latin typeface="+mn-lt"/>
              </a:rPr>
              <a:t>	GE: MOROCCO</a:t>
            </a:r>
          </a:p>
          <a:p>
            <a:pPr marL="0" lvl="2" indent="0">
              <a:buFont typeface="Wingdings" pitchFamily="2" charset="2"/>
              <a:buNone/>
              <a:defRPr/>
            </a:pPr>
            <a:r>
              <a:rPr lang="en-AU" dirty="0" smtClean="0">
                <a:latin typeface="+mn-lt"/>
              </a:rPr>
              <a:t>	MD: TUNISIA</a:t>
            </a:r>
          </a:p>
          <a:p>
            <a:pPr marL="0" lvl="2" indent="0">
              <a:buFont typeface="Wingdings" pitchFamily="2" charset="2"/>
              <a:buNone/>
              <a:defRPr/>
            </a:pPr>
            <a:r>
              <a:rPr lang="en-AU" dirty="0" smtClean="0">
                <a:latin typeface="+mn-lt"/>
              </a:rPr>
              <a:t>	UA: Ukraine</a:t>
            </a:r>
          </a:p>
          <a:p>
            <a:pPr marL="0" lvl="2" indent="0">
              <a:buFont typeface="Wingdings" pitchFamily="2" charset="2"/>
              <a:buNone/>
              <a:defRPr/>
            </a:pPr>
            <a:endParaRPr lang="en-AU" dirty="0">
              <a:latin typeface="+mn-lt"/>
            </a:endParaRPr>
          </a:p>
          <a:p>
            <a:pPr marL="0" lvl="2" indent="0">
              <a:buFont typeface="Wingdings" pitchFamily="2" charset="2"/>
              <a:buNone/>
              <a:defRPr/>
            </a:pPr>
            <a:endParaRPr lang="en-AU" dirty="0" smtClean="0">
              <a:latin typeface="+mn-lt"/>
            </a:endParaRPr>
          </a:p>
          <a:p>
            <a:pPr marL="0" lvl="2" indent="0">
              <a:buFont typeface="Wingdings" pitchFamily="2" charset="2"/>
              <a:buNone/>
              <a:defRPr/>
            </a:pPr>
            <a:r>
              <a:rPr lang="en-AU" dirty="0">
                <a:latin typeface="+mn-lt"/>
              </a:rPr>
              <a:t>	</a:t>
            </a:r>
            <a:r>
              <a:rPr lang="en-AU" dirty="0" smtClean="0">
                <a:latin typeface="+mn-lt"/>
              </a:rPr>
              <a:t>RU</a:t>
            </a:r>
            <a:r>
              <a:rPr lang="en-AU" dirty="0">
                <a:latin typeface="+mn-lt"/>
              </a:rPr>
              <a:t>: Russia</a:t>
            </a:r>
          </a:p>
          <a:p>
            <a:pPr marL="0" lvl="2" indent="0">
              <a:buFont typeface="Wingdings" pitchFamily="2" charset="2"/>
              <a:buNone/>
              <a:defRPr/>
            </a:pPr>
            <a:endParaRPr lang="en-AU" dirty="0" smtClean="0">
              <a:latin typeface="+mn-lt"/>
            </a:endParaRPr>
          </a:p>
          <a:p>
            <a:pPr marL="0" lvl="2" indent="0">
              <a:buFont typeface="Wingdings" pitchFamily="2" charset="2"/>
              <a:buNone/>
              <a:defRPr/>
            </a:pPr>
            <a:endParaRPr lang="en-AU" sz="1600" dirty="0" smtClean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84788" y="1990725"/>
            <a:ext cx="4691062" cy="3662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lvl="2" defTabSz="1028700">
              <a:spcBef>
                <a:spcPct val="20000"/>
              </a:spcBef>
              <a:defRPr/>
            </a:pPr>
            <a:r>
              <a:rPr lang="fr-BE" sz="1600" dirty="0" err="1">
                <a:solidFill>
                  <a:srgbClr val="333333"/>
                </a:solidFill>
                <a:latin typeface="+mn-lt"/>
                <a:cs typeface="+mn-cs"/>
              </a:rPr>
              <a:t>Neighbourhoood</a:t>
            </a:r>
            <a:r>
              <a:rPr lang="fr-BE" sz="1600" dirty="0">
                <a:solidFill>
                  <a:srgbClr val="333333"/>
                </a:solidFill>
                <a:latin typeface="+mn-lt"/>
                <a:cs typeface="+mn-cs"/>
              </a:rPr>
              <a:t> South</a:t>
            </a:r>
          </a:p>
          <a:p>
            <a:pPr marL="0" lvl="2" defTabSz="1028700">
              <a:spcBef>
                <a:spcPct val="20000"/>
              </a:spcBef>
              <a:defRPr/>
            </a:pPr>
            <a:endParaRPr lang="fr-BE" b="0" dirty="0">
              <a:solidFill>
                <a:srgbClr val="333333"/>
              </a:solidFill>
              <a:latin typeface="+mn-lt"/>
              <a:cs typeface="+mn-cs"/>
            </a:endParaRPr>
          </a:p>
          <a:p>
            <a:pPr marL="0" lvl="2" defTabSz="1028700">
              <a:spcBef>
                <a:spcPct val="20000"/>
              </a:spcBef>
              <a:defRPr/>
            </a:pPr>
            <a:r>
              <a:rPr lang="fr-BE" b="0" dirty="0">
                <a:solidFill>
                  <a:srgbClr val="333333"/>
                </a:solidFill>
                <a:latin typeface="+mn-lt"/>
                <a:cs typeface="+mn-cs"/>
              </a:rPr>
              <a:t>DZ: </a:t>
            </a:r>
            <a:r>
              <a:rPr lang="en-US" b="0" dirty="0">
                <a:solidFill>
                  <a:srgbClr val="333333"/>
                </a:solidFill>
                <a:latin typeface="+mn-lt"/>
                <a:cs typeface="+mn-cs"/>
              </a:rPr>
              <a:t>Algeria</a:t>
            </a:r>
          </a:p>
          <a:p>
            <a:pPr marL="0" lvl="2" defTabSz="1028700">
              <a:spcBef>
                <a:spcPct val="20000"/>
              </a:spcBef>
              <a:defRPr/>
            </a:pPr>
            <a:r>
              <a:rPr lang="fr-BE" b="0" dirty="0">
                <a:solidFill>
                  <a:srgbClr val="333333"/>
                </a:solidFill>
                <a:latin typeface="+mn-lt"/>
                <a:cs typeface="+mn-cs"/>
              </a:rPr>
              <a:t>EG: </a:t>
            </a:r>
            <a:r>
              <a:rPr lang="en-US" b="0" dirty="0">
                <a:solidFill>
                  <a:srgbClr val="333333"/>
                </a:solidFill>
                <a:latin typeface="+mn-lt"/>
                <a:cs typeface="+mn-cs"/>
              </a:rPr>
              <a:t>Egypt</a:t>
            </a:r>
          </a:p>
          <a:p>
            <a:pPr marL="0" lvl="2" defTabSz="1028700">
              <a:spcBef>
                <a:spcPct val="20000"/>
              </a:spcBef>
              <a:defRPr/>
            </a:pPr>
            <a:r>
              <a:rPr lang="fr-BE" b="0" dirty="0">
                <a:solidFill>
                  <a:srgbClr val="333333"/>
                </a:solidFill>
                <a:latin typeface="+mn-lt"/>
                <a:cs typeface="+mn-cs"/>
              </a:rPr>
              <a:t>IL: </a:t>
            </a:r>
            <a:r>
              <a:rPr lang="en-US" b="0" dirty="0">
                <a:solidFill>
                  <a:srgbClr val="333333"/>
                </a:solidFill>
                <a:latin typeface="+mn-lt"/>
                <a:cs typeface="+mn-cs"/>
              </a:rPr>
              <a:t>Israel</a:t>
            </a:r>
          </a:p>
          <a:p>
            <a:pPr marL="0" lvl="2" defTabSz="1028700">
              <a:spcBef>
                <a:spcPct val="20000"/>
              </a:spcBef>
              <a:defRPr/>
            </a:pPr>
            <a:r>
              <a:rPr lang="fr-BE" b="0" dirty="0">
                <a:solidFill>
                  <a:srgbClr val="333333"/>
                </a:solidFill>
                <a:latin typeface="+mn-lt"/>
                <a:cs typeface="+mn-cs"/>
              </a:rPr>
              <a:t>JO: Jordan</a:t>
            </a:r>
          </a:p>
          <a:p>
            <a:pPr marL="0" lvl="2" defTabSz="1028700">
              <a:spcBef>
                <a:spcPct val="20000"/>
              </a:spcBef>
              <a:defRPr/>
            </a:pPr>
            <a:r>
              <a:rPr lang="fr-BE" b="0" dirty="0">
                <a:solidFill>
                  <a:srgbClr val="333333"/>
                </a:solidFill>
                <a:latin typeface="+mn-lt"/>
                <a:cs typeface="+mn-cs"/>
              </a:rPr>
              <a:t>LB: Lebanon</a:t>
            </a:r>
          </a:p>
          <a:p>
            <a:pPr marL="0" lvl="2" defTabSz="1028700">
              <a:spcBef>
                <a:spcPct val="20000"/>
              </a:spcBef>
              <a:defRPr/>
            </a:pPr>
            <a:r>
              <a:rPr lang="fr-BE" b="0" dirty="0">
                <a:solidFill>
                  <a:srgbClr val="333333"/>
                </a:solidFill>
                <a:latin typeface="+mn-lt"/>
                <a:cs typeface="+mn-cs"/>
              </a:rPr>
              <a:t>LY: </a:t>
            </a:r>
            <a:r>
              <a:rPr lang="en-US" b="0" dirty="0">
                <a:solidFill>
                  <a:srgbClr val="333333"/>
                </a:solidFill>
                <a:latin typeface="+mn-lt"/>
                <a:cs typeface="+mn-cs"/>
              </a:rPr>
              <a:t>Libya</a:t>
            </a:r>
          </a:p>
          <a:p>
            <a:pPr marL="0" lvl="2" defTabSz="1028700">
              <a:spcBef>
                <a:spcPct val="20000"/>
              </a:spcBef>
              <a:defRPr/>
            </a:pPr>
            <a:r>
              <a:rPr lang="en-US" b="0" dirty="0">
                <a:solidFill>
                  <a:srgbClr val="333333"/>
                </a:solidFill>
                <a:latin typeface="+mn-lt"/>
                <a:cs typeface="+mn-cs"/>
              </a:rPr>
              <a:t>MA: Morocco</a:t>
            </a:r>
          </a:p>
          <a:p>
            <a:pPr marL="0" lvl="2" defTabSz="1028700">
              <a:spcBef>
                <a:spcPct val="20000"/>
              </a:spcBef>
              <a:defRPr/>
            </a:pPr>
            <a:r>
              <a:rPr lang="en-US" b="0" dirty="0">
                <a:solidFill>
                  <a:srgbClr val="333333"/>
                </a:solidFill>
                <a:latin typeface="+mn-lt"/>
                <a:cs typeface="+mn-cs"/>
              </a:rPr>
              <a:t>PS: Palestine</a:t>
            </a:r>
          </a:p>
          <a:p>
            <a:pPr marL="0" lvl="2" defTabSz="1028700">
              <a:spcBef>
                <a:spcPct val="20000"/>
              </a:spcBef>
              <a:defRPr/>
            </a:pPr>
            <a:r>
              <a:rPr lang="en-US" b="0" dirty="0">
                <a:solidFill>
                  <a:srgbClr val="333333"/>
                </a:solidFill>
                <a:latin typeface="+mn-lt"/>
                <a:cs typeface="+mn-cs"/>
              </a:rPr>
              <a:t>TN: Tunisia</a:t>
            </a:r>
            <a:endParaRPr lang="en-US" b="0" dirty="0">
              <a:latin typeface="+mn-lt"/>
            </a:endParaRPr>
          </a:p>
        </p:txBody>
      </p:sp>
      <p:pic>
        <p:nvPicPr>
          <p:cNvPr id="28682" name="Picture 1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8" y="0"/>
            <a:ext cx="5689600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5459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25" name="Title 9"/>
          <p:cNvSpPr>
            <a:spLocks noGrp="1"/>
          </p:cNvSpPr>
          <p:nvPr>
            <p:ph type="title"/>
          </p:nvPr>
        </p:nvSpPr>
        <p:spPr>
          <a:xfrm>
            <a:off x="180519" y="5608200"/>
            <a:ext cx="10185100" cy="697423"/>
          </a:xfrm>
        </p:spPr>
        <p:txBody>
          <a:bodyPr/>
          <a:lstStyle/>
          <a:p>
            <a:r>
              <a:rPr lang="en-AU" sz="2400" b="1" spc="300" dirty="0" smtClean="0">
                <a:latin typeface="Frutiger LT Pro 45 Light" pitchFamily="34" charset="0"/>
              </a:rPr>
              <a:t>Methodology</a:t>
            </a:r>
            <a:endParaRPr lang="en-AU" sz="2400" b="1" spc="300" dirty="0">
              <a:latin typeface="Frutiger LT Pro 45 Light" pitchFamily="34" charset="0"/>
            </a:endParaRPr>
          </a:p>
        </p:txBody>
      </p:sp>
      <p:sp>
        <p:nvSpPr>
          <p:cNvPr id="28" name="Content Placeholder 11"/>
          <p:cNvSpPr txBox="1">
            <a:spLocks/>
          </p:cNvSpPr>
          <p:nvPr/>
        </p:nvSpPr>
        <p:spPr>
          <a:xfrm>
            <a:off x="203152" y="2240457"/>
            <a:ext cx="9701593" cy="879213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80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1pPr>
            <a:lvl2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solidFill>
                  <a:srgbClr val="333333"/>
                </a:solidFill>
                <a:latin typeface="+mn-lt"/>
                <a:cs typeface="+mn-cs"/>
              </a:defRPr>
            </a:lvl2pPr>
            <a:lvl3pPr marL="283965" lvl="2" indent="-283965" defTabSz="102870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800" b="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3pPr>
            <a:lvl4pPr marL="571500" indent="-287537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4pPr>
            <a:lvl5pPr marL="855465" indent="-283965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5pPr>
            <a:lvl6pPr marL="28289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6pPr>
            <a:lvl7pPr marL="33432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7pPr>
            <a:lvl8pPr marL="38576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8pPr>
            <a:lvl9pPr marL="43719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9pPr>
          </a:lstStyle>
          <a:p>
            <a:pPr marL="0" lvl="2" indent="0">
              <a:buNone/>
            </a:pPr>
            <a:r>
              <a:rPr lang="en-AU" sz="1600" b="1" dirty="0" smtClean="0"/>
              <a:t>Interviews</a:t>
            </a:r>
            <a:endParaRPr lang="en-AU" sz="1600" b="0" dirty="0" smtClean="0"/>
          </a:p>
          <a:p>
            <a:pPr lvl="2"/>
            <a:r>
              <a:rPr lang="en-AU" sz="1600" dirty="0"/>
              <a:t>F</a:t>
            </a:r>
            <a:r>
              <a:rPr lang="en-AU" sz="1600" b="0" dirty="0" smtClean="0"/>
              <a:t>ace to face</a:t>
            </a:r>
          </a:p>
        </p:txBody>
      </p:sp>
      <p:pic>
        <p:nvPicPr>
          <p:cNvPr id="18" name="Picture 2" descr="http://di1-2.shoppingshadow.com/images/pi/c8/a1/3d/100913362-260x260-0-0_jouets+mik+funshopping+wiki+m+cube+casse+tete+magn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583449" y="201478"/>
            <a:ext cx="707406" cy="7203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11"/>
          <p:cNvSpPr txBox="1">
            <a:spLocks/>
          </p:cNvSpPr>
          <p:nvPr/>
        </p:nvSpPr>
        <p:spPr>
          <a:xfrm>
            <a:off x="203153" y="1520982"/>
            <a:ext cx="9701593" cy="996284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80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1pPr>
            <a:lvl2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solidFill>
                  <a:srgbClr val="333333"/>
                </a:solidFill>
                <a:latin typeface="+mn-lt"/>
                <a:cs typeface="+mn-cs"/>
              </a:defRPr>
            </a:lvl2pPr>
            <a:lvl3pPr marL="283965" lvl="2" indent="-283965" defTabSz="102870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800" b="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3pPr>
            <a:lvl4pPr marL="571500" indent="-287537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4pPr>
            <a:lvl5pPr marL="855465" indent="-283965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5pPr>
            <a:lvl6pPr marL="28289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6pPr>
            <a:lvl7pPr marL="33432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7pPr>
            <a:lvl8pPr marL="38576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8pPr>
            <a:lvl9pPr marL="43719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9pPr>
          </a:lstStyle>
          <a:p>
            <a:pPr marL="0" lvl="2" indent="0">
              <a:buNone/>
            </a:pPr>
            <a:r>
              <a:rPr lang="en-AU" sz="1600" b="1" dirty="0" smtClean="0"/>
              <a:t>Target</a:t>
            </a:r>
            <a:endParaRPr lang="en-AU" sz="1600" b="0" dirty="0" smtClean="0"/>
          </a:p>
          <a:p>
            <a:pPr lvl="2"/>
            <a:r>
              <a:rPr lang="en-AU" sz="1600" b="0" dirty="0" smtClean="0"/>
              <a:t>General Public 15+</a:t>
            </a:r>
          </a:p>
        </p:txBody>
      </p:sp>
      <p:sp>
        <p:nvSpPr>
          <p:cNvPr id="20" name="Content Placeholder 11"/>
          <p:cNvSpPr txBox="1">
            <a:spLocks/>
          </p:cNvSpPr>
          <p:nvPr/>
        </p:nvSpPr>
        <p:spPr>
          <a:xfrm>
            <a:off x="203154" y="803270"/>
            <a:ext cx="9701593" cy="842650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80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1pPr>
            <a:lvl2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solidFill>
                  <a:srgbClr val="333333"/>
                </a:solidFill>
                <a:latin typeface="+mn-lt"/>
                <a:cs typeface="+mn-cs"/>
              </a:defRPr>
            </a:lvl2pPr>
            <a:lvl3pPr marL="283965" lvl="2" indent="-283965" defTabSz="102870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800" b="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3pPr>
            <a:lvl4pPr marL="571500" indent="-287537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4pPr>
            <a:lvl5pPr marL="855465" indent="-283965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5pPr>
            <a:lvl6pPr marL="28289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6pPr>
            <a:lvl7pPr marL="33432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7pPr>
            <a:lvl8pPr marL="38576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8pPr>
            <a:lvl9pPr marL="43719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9pPr>
          </a:lstStyle>
          <a:p>
            <a:pPr marL="0" lvl="2" indent="0">
              <a:buNone/>
            </a:pPr>
            <a:r>
              <a:rPr lang="en-AU" sz="1600" b="1" dirty="0" smtClean="0"/>
              <a:t>Frequency</a:t>
            </a:r>
            <a:endParaRPr lang="en-AU" sz="1600" b="0" dirty="0" smtClean="0"/>
          </a:p>
          <a:p>
            <a:pPr lvl="2"/>
            <a:r>
              <a:rPr lang="en-AU" sz="1600" dirty="0"/>
              <a:t>T</a:t>
            </a:r>
            <a:r>
              <a:rPr lang="en-AU" sz="1600" b="0" dirty="0" smtClean="0"/>
              <a:t>wice a year</a:t>
            </a:r>
          </a:p>
        </p:txBody>
      </p:sp>
      <p:sp>
        <p:nvSpPr>
          <p:cNvPr id="21" name="Content Placeholder 11"/>
          <p:cNvSpPr txBox="1">
            <a:spLocks/>
          </p:cNvSpPr>
          <p:nvPr/>
        </p:nvSpPr>
        <p:spPr>
          <a:xfrm>
            <a:off x="203155" y="2969307"/>
            <a:ext cx="9701593" cy="583284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80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1pPr>
            <a:lvl2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solidFill>
                  <a:srgbClr val="333333"/>
                </a:solidFill>
                <a:latin typeface="+mn-lt"/>
                <a:cs typeface="+mn-cs"/>
              </a:defRPr>
            </a:lvl2pPr>
            <a:lvl3pPr marL="283965" lvl="2" indent="-283965" defTabSz="102870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800" b="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3pPr>
            <a:lvl4pPr marL="571500" indent="-287537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4pPr>
            <a:lvl5pPr marL="855465" indent="-283965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5pPr>
            <a:lvl6pPr marL="28289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6pPr>
            <a:lvl7pPr marL="33432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7pPr>
            <a:lvl8pPr marL="38576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8pPr>
            <a:lvl9pPr marL="43719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9pPr>
          </a:lstStyle>
          <a:p>
            <a:pPr marL="0" lvl="2" indent="0">
              <a:buNone/>
            </a:pPr>
            <a:r>
              <a:rPr lang="en-AU" sz="1600" b="1" dirty="0" smtClean="0"/>
              <a:t>Sample</a:t>
            </a:r>
            <a:endParaRPr lang="en-AU" sz="1600" b="0" dirty="0" smtClean="0"/>
          </a:p>
          <a:p>
            <a:pPr lvl="2"/>
            <a:r>
              <a:rPr lang="en-AU" sz="1600" b="0" dirty="0" smtClean="0"/>
              <a:t>1.000 respondents per country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8539498" y="7056613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6" name="Picture 25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39548" y="6675613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0" name="Content Placeholder 11"/>
          <p:cNvSpPr txBox="1">
            <a:spLocks/>
          </p:cNvSpPr>
          <p:nvPr/>
        </p:nvSpPr>
        <p:spPr>
          <a:xfrm>
            <a:off x="203155" y="3733344"/>
            <a:ext cx="9701593" cy="842650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80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1pPr>
            <a:lvl2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solidFill>
                  <a:srgbClr val="333333"/>
                </a:solidFill>
                <a:latin typeface="+mn-lt"/>
                <a:cs typeface="+mn-cs"/>
              </a:defRPr>
            </a:lvl2pPr>
            <a:lvl3pPr marL="283965" lvl="2" indent="-283965" defTabSz="102870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800" b="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3pPr>
            <a:lvl4pPr marL="571500" indent="-287537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4pPr>
            <a:lvl5pPr marL="855465" indent="-283965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5pPr>
            <a:lvl6pPr marL="28289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6pPr>
            <a:lvl7pPr marL="33432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7pPr>
            <a:lvl8pPr marL="38576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8pPr>
            <a:lvl9pPr marL="43719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9pPr>
          </a:lstStyle>
          <a:p>
            <a:pPr marL="0" lvl="2" indent="0">
              <a:buNone/>
            </a:pPr>
            <a:r>
              <a:rPr lang="en-AU" sz="1600" b="1" dirty="0" smtClean="0"/>
              <a:t>Fieldwork period</a:t>
            </a:r>
            <a:endParaRPr lang="en-AU" sz="1600" b="0" dirty="0" smtClean="0"/>
          </a:p>
          <a:p>
            <a:pPr lvl="2"/>
            <a:r>
              <a:rPr lang="en-AU" sz="1600" dirty="0" smtClean="0"/>
              <a:t>December 2013 -</a:t>
            </a:r>
            <a:r>
              <a:rPr lang="en-AU" sz="1600" b="0" dirty="0" smtClean="0"/>
              <a:t> </a:t>
            </a:r>
            <a:r>
              <a:rPr lang="en-AU" sz="1600" dirty="0" smtClean="0"/>
              <a:t>January</a:t>
            </a:r>
            <a:r>
              <a:rPr lang="en-AU" sz="1600" b="0" dirty="0" smtClean="0"/>
              <a:t> 2014</a:t>
            </a:r>
          </a:p>
        </p:txBody>
      </p:sp>
      <p:sp>
        <p:nvSpPr>
          <p:cNvPr id="31" name="Content Placeholder 11"/>
          <p:cNvSpPr txBox="1">
            <a:spLocks/>
          </p:cNvSpPr>
          <p:nvPr/>
        </p:nvSpPr>
        <p:spPr>
          <a:xfrm>
            <a:off x="4635795" y="803270"/>
            <a:ext cx="5145070" cy="281251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80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1pPr>
            <a:lvl2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solidFill>
                  <a:srgbClr val="333333"/>
                </a:solidFill>
                <a:latin typeface="+mn-lt"/>
                <a:cs typeface="+mn-cs"/>
              </a:defRPr>
            </a:lvl2pPr>
            <a:lvl3pPr marL="283965" lvl="2" indent="-283965" defTabSz="102870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800" b="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3pPr>
            <a:lvl4pPr marL="571500" indent="-287537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4pPr>
            <a:lvl5pPr marL="855465" indent="-283965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5pPr>
            <a:lvl6pPr marL="28289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6pPr>
            <a:lvl7pPr marL="33432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7pPr>
            <a:lvl8pPr marL="38576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8pPr>
            <a:lvl9pPr marL="43719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9pPr>
          </a:lstStyle>
          <a:p>
            <a:pPr marL="0" lvl="2" indent="0" algn="ctr">
              <a:buNone/>
            </a:pPr>
            <a:r>
              <a:rPr lang="en-AU" sz="1600" b="1" dirty="0" smtClean="0"/>
              <a:t>ABBREVIATIONS: </a:t>
            </a:r>
          </a:p>
          <a:p>
            <a:pPr marL="0" lvl="2" indent="0">
              <a:buNone/>
            </a:pPr>
            <a:endParaRPr lang="en-AU" sz="1600" b="1" dirty="0"/>
          </a:p>
          <a:p>
            <a:pPr marL="0" lvl="2" indent="0">
              <a:buNone/>
            </a:pPr>
            <a:r>
              <a:rPr lang="en-AU" b="1" dirty="0" smtClean="0"/>
              <a:t>RU: Russia</a:t>
            </a:r>
          </a:p>
          <a:p>
            <a:pPr marL="0" lvl="2" indent="0">
              <a:buNone/>
            </a:pPr>
            <a:r>
              <a:rPr lang="en-AU" b="1" dirty="0" smtClean="0"/>
              <a:t>AM: Armenia</a:t>
            </a:r>
          </a:p>
          <a:p>
            <a:pPr marL="0" lvl="2" indent="0">
              <a:buNone/>
            </a:pPr>
            <a:r>
              <a:rPr lang="en-AU" b="1" dirty="0" smtClean="0"/>
              <a:t>AZ: Azerbaijan</a:t>
            </a:r>
          </a:p>
          <a:p>
            <a:pPr marL="0" lvl="2" indent="0">
              <a:buNone/>
            </a:pPr>
            <a:r>
              <a:rPr lang="en-AU" b="1" dirty="0" smtClean="0"/>
              <a:t>BY: Belarus</a:t>
            </a:r>
          </a:p>
          <a:p>
            <a:pPr marL="0" lvl="2" indent="0">
              <a:buNone/>
            </a:pPr>
            <a:r>
              <a:rPr lang="en-AU" b="1" dirty="0" smtClean="0"/>
              <a:t>GE: MOROCCO</a:t>
            </a:r>
          </a:p>
          <a:p>
            <a:pPr marL="0" lvl="2" indent="0">
              <a:buNone/>
            </a:pPr>
            <a:r>
              <a:rPr lang="en-AU" b="1" dirty="0" smtClean="0"/>
              <a:t>MD: TUNISIA</a:t>
            </a:r>
          </a:p>
          <a:p>
            <a:pPr marL="0" lvl="2" indent="0">
              <a:buNone/>
            </a:pPr>
            <a:r>
              <a:rPr lang="en-AU" b="1" dirty="0" smtClean="0"/>
              <a:t>UA: Ukraine</a:t>
            </a:r>
          </a:p>
          <a:p>
            <a:pPr marL="0" lvl="2" indent="0">
              <a:buNone/>
            </a:pPr>
            <a:endParaRPr lang="en-AU" sz="1600" b="0" dirty="0" smtClean="0"/>
          </a:p>
        </p:txBody>
      </p:sp>
      <p:sp>
        <p:nvSpPr>
          <p:cNvPr id="32" name="TextBox 31"/>
          <p:cNvSpPr txBox="1"/>
          <p:nvPr/>
        </p:nvSpPr>
        <p:spPr>
          <a:xfrm>
            <a:off x="7646222" y="1337481"/>
            <a:ext cx="2330926" cy="3305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defTabSz="1028700">
              <a:spcBef>
                <a:spcPct val="20000"/>
              </a:spcBef>
            </a:pPr>
            <a:r>
              <a:rPr lang="fr-BE" dirty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DZ: </a:t>
            </a:r>
            <a:r>
              <a:rPr lang="en-US" dirty="0" smtClean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Algeria</a:t>
            </a:r>
          </a:p>
          <a:p>
            <a:pPr marL="0" lvl="2" defTabSz="1028700">
              <a:spcBef>
                <a:spcPct val="20000"/>
              </a:spcBef>
            </a:pPr>
            <a:r>
              <a:rPr lang="fr-BE" dirty="0" smtClean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EG</a:t>
            </a:r>
            <a:r>
              <a:rPr lang="fr-BE" dirty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: </a:t>
            </a:r>
            <a:r>
              <a:rPr lang="en-US" dirty="0" smtClean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Egypt</a:t>
            </a:r>
          </a:p>
          <a:p>
            <a:pPr marL="0" lvl="2" defTabSz="1028700">
              <a:spcBef>
                <a:spcPct val="20000"/>
              </a:spcBef>
            </a:pPr>
            <a:r>
              <a:rPr lang="fr-BE" dirty="0" smtClean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IL</a:t>
            </a:r>
            <a:r>
              <a:rPr lang="fr-BE" dirty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: </a:t>
            </a:r>
            <a:r>
              <a:rPr lang="en-US" dirty="0" smtClean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Israel</a:t>
            </a:r>
          </a:p>
          <a:p>
            <a:pPr marL="0" lvl="2" defTabSz="1028700">
              <a:spcBef>
                <a:spcPct val="20000"/>
              </a:spcBef>
            </a:pPr>
            <a:r>
              <a:rPr lang="fr-BE" dirty="0" smtClean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JO</a:t>
            </a:r>
            <a:r>
              <a:rPr lang="fr-BE" dirty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: Jordan</a:t>
            </a:r>
          </a:p>
          <a:p>
            <a:pPr marL="0" lvl="2" defTabSz="1028700">
              <a:spcBef>
                <a:spcPct val="20000"/>
              </a:spcBef>
            </a:pPr>
            <a:r>
              <a:rPr lang="fr-BE" dirty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LB: </a:t>
            </a:r>
            <a:r>
              <a:rPr lang="fr-BE" dirty="0" smtClean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Lebanon</a:t>
            </a:r>
          </a:p>
          <a:p>
            <a:pPr marL="0" lvl="2" defTabSz="1028700">
              <a:spcBef>
                <a:spcPct val="20000"/>
              </a:spcBef>
            </a:pPr>
            <a:r>
              <a:rPr lang="fr-BE" dirty="0" smtClean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LY: </a:t>
            </a:r>
            <a:r>
              <a:rPr lang="en-US" dirty="0" smtClean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Libya</a:t>
            </a:r>
          </a:p>
          <a:p>
            <a:pPr marL="0" lvl="2" defTabSz="1028700">
              <a:spcBef>
                <a:spcPct val="20000"/>
              </a:spcBef>
            </a:pPr>
            <a:r>
              <a:rPr lang="en-US" dirty="0" smtClean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MA: Morocco</a:t>
            </a:r>
          </a:p>
          <a:p>
            <a:pPr marL="0" lvl="2" defTabSz="1028700">
              <a:spcBef>
                <a:spcPct val="20000"/>
              </a:spcBef>
            </a:pPr>
            <a:r>
              <a:rPr lang="en-US" dirty="0" smtClean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PS: Palestine</a:t>
            </a:r>
          </a:p>
          <a:p>
            <a:pPr marL="0" lvl="2" defTabSz="1028700">
              <a:spcBef>
                <a:spcPct val="20000"/>
              </a:spcBef>
            </a:pPr>
            <a:r>
              <a:rPr lang="en-US" dirty="0" smtClean="0">
                <a:solidFill>
                  <a:srgbClr val="333333"/>
                </a:solidFill>
                <a:latin typeface="Frutiger LT Pro 45 Light" pitchFamily="34" charset="0"/>
                <a:cs typeface="+mn-cs"/>
              </a:rPr>
              <a:t>TN: Tunisia</a:t>
            </a:r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6</a:t>
            </a:fld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385761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9867416" y="6972324"/>
            <a:ext cx="577163" cy="300014"/>
          </a:xfrm>
        </p:spPr>
        <p:txBody>
          <a:bodyPr vert="horz" lIns="0" tIns="0" rIns="0" bIns="0" rtlCol="0" anchor="b">
            <a:noAutofit/>
          </a:bodyPr>
          <a:lstStyle/>
          <a:p>
            <a:pPr algn="ctr"/>
            <a:fld id="{9784CBA3-D598-4B1F-BAA3-EE14B5154290}" type="slidenum">
              <a:rPr lang="en-AU"/>
              <a:pPr algn="ctr"/>
              <a:t>7</a:t>
            </a:fld>
            <a:endParaRPr lang="en-AU" dirty="0"/>
          </a:p>
        </p:txBody>
      </p:sp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27" name="Content Placeholder 10"/>
          <p:cNvSpPr txBox="1">
            <a:spLocks/>
          </p:cNvSpPr>
          <p:nvPr/>
        </p:nvSpPr>
        <p:spPr>
          <a:xfrm>
            <a:off x="170163" y="113399"/>
            <a:ext cx="9407112" cy="1143902"/>
          </a:xfrm>
          <a:prstGeom prst="rect">
            <a:avLst/>
          </a:prstGeom>
        </p:spPr>
        <p:txBody>
          <a:bodyPr/>
          <a:lstStyle>
            <a:lvl1pPr marL="0" indent="0" algn="l" defTabSz="1028700" rtl="0" eaLnBrk="1" latinLnBrk="0" hangingPunct="1">
              <a:spcBef>
                <a:spcPct val="20000"/>
              </a:spcBef>
              <a:buFont typeface="Arial" pitchFamily="34" charset="0"/>
              <a:buNone/>
              <a:defRPr sz="1300" b="1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0" indent="0" algn="l" defTabSz="1028700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283965" indent="-283965" algn="l" defTabSz="1028700" rtl="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3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571500" indent="-287537" algn="l" defTabSz="1028700" rtl="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855465" indent="-283965" algn="l" defTabSz="1028700" rtl="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dirty="0" smtClean="0">
                <a:latin typeface="Frutiger LT Pro 45 Light" pitchFamily="34" charset="0"/>
              </a:rPr>
              <a:t>Sampling and weighting</a:t>
            </a:r>
            <a:endParaRPr lang="en-AU" sz="1000" b="0" dirty="0" smtClean="0">
              <a:latin typeface="Frutiger LT Pro 45 Light" pitchFamily="34" charset="0"/>
            </a:endParaRPr>
          </a:p>
          <a:p>
            <a:pPr lvl="2"/>
            <a:r>
              <a:rPr lang="fr-BE" sz="1800" b="0" dirty="0" err="1" smtClean="0">
                <a:latin typeface="Frutiger LT Pro 45 Light" pitchFamily="34" charset="0"/>
              </a:rPr>
              <a:t>Nationwide</a:t>
            </a:r>
            <a:r>
              <a:rPr lang="fr-BE" sz="1800" b="0" dirty="0" smtClean="0">
                <a:latin typeface="Frutiger LT Pro 45 Light" pitchFamily="34" charset="0"/>
              </a:rPr>
              <a:t> </a:t>
            </a:r>
            <a:r>
              <a:rPr lang="fr-BE" sz="1800" b="0" dirty="0" err="1" smtClean="0">
                <a:latin typeface="Frutiger LT Pro 45 Light" pitchFamily="34" charset="0"/>
              </a:rPr>
              <a:t>representative</a:t>
            </a:r>
            <a:r>
              <a:rPr lang="fr-BE" sz="1800" b="0" dirty="0" smtClean="0">
                <a:latin typeface="Frutiger LT Pro 45 Light" pitchFamily="34" charset="0"/>
              </a:rPr>
              <a:t> </a:t>
            </a:r>
            <a:r>
              <a:rPr lang="fr-BE" sz="1800" b="0" dirty="0" err="1" smtClean="0">
                <a:latin typeface="Frutiger LT Pro 45 Light" pitchFamily="34" charset="0"/>
              </a:rPr>
              <a:t>samples</a:t>
            </a:r>
            <a:r>
              <a:rPr lang="fr-BE" sz="1800" b="0" dirty="0" smtClean="0">
                <a:latin typeface="Frutiger LT Pro 45 Light" pitchFamily="34" charset="0"/>
              </a:rPr>
              <a:t>, </a:t>
            </a:r>
            <a:r>
              <a:rPr lang="fr-BE" sz="1800" b="0" dirty="0" err="1" smtClean="0">
                <a:latin typeface="Frutiger LT Pro 45 Light" pitchFamily="34" charset="0"/>
              </a:rPr>
              <a:t>based</a:t>
            </a:r>
            <a:r>
              <a:rPr lang="fr-BE" sz="1800" b="0" dirty="0" smtClean="0">
                <a:latin typeface="Frutiger LT Pro 45 Light" pitchFamily="34" charset="0"/>
              </a:rPr>
              <a:t> on national </a:t>
            </a:r>
            <a:r>
              <a:rPr lang="fr-BE" sz="1800" b="0" dirty="0" err="1" smtClean="0">
                <a:latin typeface="Frutiger LT Pro 45 Light" pitchFamily="34" charset="0"/>
              </a:rPr>
              <a:t>statistics</a:t>
            </a:r>
            <a:r>
              <a:rPr lang="fr-BE" sz="1800" b="0" dirty="0" smtClean="0">
                <a:latin typeface="Frutiger LT Pro 45 Light" pitchFamily="34" charset="0"/>
              </a:rPr>
              <a:t> (quotas)</a:t>
            </a:r>
          </a:p>
          <a:p>
            <a:pPr lvl="2"/>
            <a:r>
              <a:rPr lang="fr-BE" sz="1800" b="0" dirty="0" err="1" smtClean="0">
                <a:latin typeface="Frutiger LT Pro 45 Light" pitchFamily="34" charset="0"/>
              </a:rPr>
              <a:t>Weight</a:t>
            </a:r>
            <a:r>
              <a:rPr lang="fr-BE" sz="1800" b="0" dirty="0" smtClean="0">
                <a:latin typeface="Frutiger LT Pro 45 Light" pitchFamily="34" charset="0"/>
              </a:rPr>
              <a:t> of </a:t>
            </a:r>
            <a:r>
              <a:rPr lang="fr-BE" sz="1800" b="0" dirty="0" err="1" smtClean="0">
                <a:latin typeface="Frutiger LT Pro 45 Light" pitchFamily="34" charset="0"/>
              </a:rPr>
              <a:t>every</a:t>
            </a:r>
            <a:r>
              <a:rPr lang="fr-BE" sz="1800" b="0" dirty="0" smtClean="0">
                <a:latin typeface="Frutiger LT Pro 45 Light" pitchFamily="34" charset="0"/>
              </a:rPr>
              <a:t> country in </a:t>
            </a:r>
            <a:r>
              <a:rPr lang="fr-BE" sz="1800" b="0" dirty="0" err="1" smtClean="0">
                <a:latin typeface="Frutiger LT Pro 45 Light" pitchFamily="34" charset="0"/>
              </a:rPr>
              <a:t>its</a:t>
            </a:r>
            <a:r>
              <a:rPr lang="fr-BE" sz="1800" b="0" dirty="0" smtClean="0">
                <a:latin typeface="Frutiger LT Pro 45 Light" pitchFamily="34" charset="0"/>
              </a:rPr>
              <a:t> </a:t>
            </a:r>
            <a:r>
              <a:rPr lang="fr-BE" sz="1800" b="0" dirty="0" err="1" smtClean="0">
                <a:latin typeface="Frutiger LT Pro 45 Light" pitchFamily="34" charset="0"/>
              </a:rPr>
              <a:t>region’s</a:t>
            </a:r>
            <a:r>
              <a:rPr lang="fr-BE" sz="1800" b="0" dirty="0" smtClean="0">
                <a:latin typeface="Frutiger LT Pro 45 Light" pitchFamily="34" charset="0"/>
              </a:rPr>
              <a:t> </a:t>
            </a:r>
            <a:r>
              <a:rPr lang="fr-BE" sz="1800" b="0" dirty="0" err="1" smtClean="0">
                <a:latin typeface="Frutiger LT Pro 45 Light" pitchFamily="34" charset="0"/>
              </a:rPr>
              <a:t>average</a:t>
            </a:r>
            <a:endParaRPr lang="fr-BE" sz="1800" b="0" dirty="0" smtClean="0">
              <a:latin typeface="Frutiger LT Pro 45 Light" pitchFamily="34" charset="0"/>
            </a:endParaRPr>
          </a:p>
        </p:txBody>
      </p:sp>
      <p:pic>
        <p:nvPicPr>
          <p:cNvPr id="18" name="Picture 2" descr="http://di1-2.shoppingshadow.com/images/pi/c8/a1/3d/100913362-260x260-0-0_jouets+mik+funshopping+wiki+m+cube+casse+tete+magn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583449" y="201478"/>
            <a:ext cx="707406" cy="7203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9"/>
          <p:cNvSpPr>
            <a:spLocks noGrp="1"/>
          </p:cNvSpPr>
          <p:nvPr>
            <p:ph type="title"/>
          </p:nvPr>
        </p:nvSpPr>
        <p:spPr>
          <a:xfrm>
            <a:off x="180519" y="5608200"/>
            <a:ext cx="10185100" cy="697423"/>
          </a:xfrm>
        </p:spPr>
        <p:txBody>
          <a:bodyPr/>
          <a:lstStyle/>
          <a:p>
            <a:r>
              <a:rPr lang="en-AU" sz="2400" b="1" spc="300" dirty="0" smtClean="0">
                <a:latin typeface="Frutiger LT Pro 45 Light" pitchFamily="34" charset="0"/>
              </a:rPr>
              <a:t>Methodology</a:t>
            </a:r>
            <a:endParaRPr lang="en-AU" sz="2400" b="1" spc="300" dirty="0">
              <a:latin typeface="Frutiger LT Pro 45 Light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8543708" y="7056613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4" name="Picture 23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43758" y="6675613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435" t="2187" r="3022" b="2921"/>
          <a:stretch/>
        </p:blipFill>
        <p:spPr bwMode="auto">
          <a:xfrm>
            <a:off x="1679298" y="1130301"/>
            <a:ext cx="6772129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7807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9867900" y="6972300"/>
            <a:ext cx="576263" cy="300038"/>
          </a:xfrm>
        </p:spPr>
        <p:txBody>
          <a:bodyPr/>
          <a:lstStyle/>
          <a:p>
            <a:pPr algn="ctr">
              <a:defRPr/>
            </a:pPr>
            <a:fld id="{62126A0D-06C7-4B27-8269-1FD2CDA1E846}" type="slidenum">
              <a:rPr lang="en-AU"/>
              <a:pPr algn="ctr">
                <a:defRPr/>
              </a:pPr>
              <a:t>8</a:t>
            </a:fld>
            <a:endParaRPr lang="en-AU" dirty="0"/>
          </a:p>
        </p:txBody>
      </p:sp>
      <p:grpSp>
        <p:nvGrpSpPr>
          <p:cNvPr id="35843" name="Group 13"/>
          <p:cNvGrpSpPr>
            <a:grpSpLocks/>
          </p:cNvGrpSpPr>
          <p:nvPr/>
        </p:nvGrpSpPr>
        <p:grpSpPr bwMode="auto">
          <a:xfrm>
            <a:off x="255588" y="6589713"/>
            <a:ext cx="2735262" cy="971550"/>
            <a:chOff x="255888" y="6590064"/>
            <a:chExt cx="2734691" cy="971199"/>
          </a:xfrm>
        </p:grpSpPr>
        <p:pic>
          <p:nvPicPr>
            <p:cNvPr id="35852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888" y="6590064"/>
              <a:ext cx="2734691" cy="971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241519" y="7199444"/>
              <a:ext cx="876117" cy="2158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0" dirty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8475663" y="6589713"/>
            <a:ext cx="1514475" cy="8255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en-US" sz="1300" b="0" dirty="0" err="1"/>
          </a:p>
        </p:txBody>
      </p:sp>
      <p:sp>
        <p:nvSpPr>
          <p:cNvPr id="35845" name="Text Box 2"/>
          <p:cNvSpPr txBox="1">
            <a:spLocks noChangeArrowheads="1"/>
          </p:cNvSpPr>
          <p:nvPr/>
        </p:nvSpPr>
        <p:spPr bwMode="auto">
          <a:xfrm>
            <a:off x="8602663" y="7056438"/>
            <a:ext cx="13652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defRPr sz="1300" b="1">
                <a:solidFill>
                  <a:srgbClr val="333333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defRPr sz="1300">
                <a:solidFill>
                  <a:srgbClr val="333333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"/>
              <a:defRPr sz="1300">
                <a:solidFill>
                  <a:srgbClr val="333333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4pPr>
            <a:lvl5pPr marL="854075" indent="-282575" eaLnBrk="0" hangingPunct="0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5pPr>
            <a:lvl6pPr marL="13112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6pPr>
            <a:lvl7pPr marL="17684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7pPr>
            <a:lvl8pPr marL="22256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8pPr>
            <a:lvl9pPr marL="26828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800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THIS PROJECT IS FUNDED BY THE EUROPEAN UNION</a:t>
            </a:r>
            <a:endParaRPr lang="en-US" altLang="en-US" sz="120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5846" name="Picture 2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713" y="6675438"/>
            <a:ext cx="57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8" y="0"/>
            <a:ext cx="56896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ontent Placeholder 11"/>
          <p:cNvSpPr txBox="1">
            <a:spLocks/>
          </p:cNvSpPr>
          <p:nvPr/>
        </p:nvSpPr>
        <p:spPr>
          <a:xfrm>
            <a:off x="122238" y="1162050"/>
            <a:ext cx="9682162" cy="5130800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80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1pPr>
            <a:lvl2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solidFill>
                  <a:srgbClr val="333333"/>
                </a:solidFill>
                <a:latin typeface="+mn-lt"/>
                <a:cs typeface="+mn-cs"/>
              </a:defRPr>
            </a:lvl2pPr>
            <a:lvl3pPr marL="283965" lvl="2" indent="-283965" defTabSz="102870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800" b="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3pPr>
            <a:lvl4pPr marL="571500" indent="-287537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4pPr>
            <a:lvl5pPr marL="855465" indent="-283965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5pPr>
            <a:lvl6pPr marL="28289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6pPr>
            <a:lvl7pPr marL="33432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7pPr>
            <a:lvl8pPr marL="38576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8pPr>
            <a:lvl9pPr marL="43719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fr-BE" sz="2400" b="0" dirty="0" err="1" smtClean="0">
                <a:latin typeface="+mn-lt"/>
              </a:rPr>
              <a:t>What</a:t>
            </a:r>
            <a:r>
              <a:rPr lang="fr-BE" sz="2400" b="0" dirty="0" smtClean="0">
                <a:latin typeface="+mn-lt"/>
              </a:rPr>
              <a:t> </a:t>
            </a:r>
            <a:r>
              <a:rPr lang="fr-BE" sz="2400" b="0" dirty="0" err="1" smtClean="0">
                <a:latin typeface="+mn-lt"/>
              </a:rPr>
              <a:t>we</a:t>
            </a:r>
            <a:r>
              <a:rPr lang="fr-BE" sz="2400" b="0" dirty="0" smtClean="0">
                <a:latin typeface="+mn-lt"/>
              </a:rPr>
              <a:t> have </a:t>
            </a:r>
            <a:r>
              <a:rPr lang="fr-BE" sz="2400" b="0" dirty="0" err="1" smtClean="0">
                <a:latin typeface="+mn-lt"/>
              </a:rPr>
              <a:t>done</a:t>
            </a:r>
            <a:r>
              <a:rPr lang="fr-BE" sz="2400" b="0" dirty="0" smtClean="0">
                <a:latin typeface="+mn-lt"/>
              </a:rPr>
              <a:t> </a:t>
            </a:r>
            <a:r>
              <a:rPr lang="fr-BE" sz="2400" b="0" dirty="0" err="1" smtClean="0">
                <a:latin typeface="+mn-lt"/>
              </a:rPr>
              <a:t>so</a:t>
            </a:r>
            <a:r>
              <a:rPr lang="fr-BE" sz="2400" b="0" dirty="0" smtClean="0">
                <a:latin typeface="+mn-lt"/>
              </a:rPr>
              <a:t> far:</a:t>
            </a:r>
            <a:endParaRPr lang="en-US" sz="2400" b="0" dirty="0">
              <a:latin typeface="+mn-lt"/>
            </a:endParaRPr>
          </a:p>
          <a:p>
            <a:pPr>
              <a:defRPr/>
            </a:pPr>
            <a:endParaRPr lang="en-US" sz="2400" b="0" dirty="0" smtClean="0">
              <a:latin typeface="+mn-lt"/>
            </a:endParaRPr>
          </a:p>
          <a:p>
            <a:pPr>
              <a:defRPr/>
            </a:pPr>
            <a:r>
              <a:rPr lang="en-US" sz="2400" b="0" dirty="0" smtClean="0">
                <a:latin typeface="+mn-lt"/>
              </a:rPr>
              <a:t>4 Waves “barometric” and 2 waves ad-hoc</a:t>
            </a:r>
          </a:p>
          <a:p>
            <a:pPr>
              <a:defRPr/>
            </a:pPr>
            <a:endParaRPr lang="en-US" sz="2000" b="0" dirty="0" smtClean="0">
              <a:latin typeface="+mn-lt"/>
            </a:endParaRPr>
          </a:p>
          <a:p>
            <a:pPr>
              <a:defRPr/>
            </a:pPr>
            <a:r>
              <a:rPr lang="en-US" sz="2000" b="0" dirty="0" smtClean="0">
                <a:latin typeface="+mn-lt"/>
              </a:rPr>
              <a:t>Disseminated at the EC, Delegations</a:t>
            </a:r>
          </a:p>
          <a:p>
            <a:pPr>
              <a:defRPr/>
            </a:pPr>
            <a:endParaRPr lang="fr-BE" sz="2000" b="0" dirty="0" smtClean="0">
              <a:latin typeface="+mn-lt"/>
            </a:endParaRPr>
          </a:p>
          <a:p>
            <a:pPr>
              <a:defRPr/>
            </a:pPr>
            <a:r>
              <a:rPr lang="fr-BE" sz="2000" b="0" dirty="0" err="1" smtClean="0">
                <a:latin typeface="+mn-lt"/>
              </a:rPr>
              <a:t>Published</a:t>
            </a:r>
            <a:r>
              <a:rPr lang="fr-BE" sz="2000" b="0" dirty="0" smtClean="0">
                <a:latin typeface="+mn-lt"/>
              </a:rPr>
              <a:t> on </a:t>
            </a:r>
            <a:r>
              <a:rPr lang="fr-BE" sz="2000" b="0" dirty="0" err="1" smtClean="0">
                <a:latin typeface="+mn-lt"/>
              </a:rPr>
              <a:t>website</a:t>
            </a:r>
            <a:r>
              <a:rPr lang="fr-BE" sz="2000" b="0" dirty="0">
                <a:latin typeface="+mn-lt"/>
              </a:rPr>
              <a:t>  : </a:t>
            </a:r>
            <a:endParaRPr lang="fr-BE" sz="2000" b="0" dirty="0" smtClean="0">
              <a:latin typeface="+mn-lt"/>
            </a:endParaRPr>
          </a:p>
          <a:p>
            <a:pPr>
              <a:defRPr/>
            </a:pPr>
            <a:endParaRPr lang="fr-BE" sz="2000" b="0" dirty="0">
              <a:latin typeface="+mn-lt"/>
              <a:hlinkClick r:id="rId5"/>
            </a:endParaRPr>
          </a:p>
          <a:p>
            <a:pPr>
              <a:defRPr/>
            </a:pPr>
            <a:r>
              <a:rPr lang="fr-BE" sz="2000" b="0" dirty="0" smtClean="0">
                <a:latin typeface="+mn-lt"/>
                <a:hlinkClick r:id="rId5"/>
              </a:rPr>
              <a:t>https</a:t>
            </a:r>
            <a:r>
              <a:rPr lang="fr-BE" sz="2000" b="0" dirty="0">
                <a:latin typeface="+mn-lt"/>
                <a:hlinkClick r:id="rId5"/>
              </a:rPr>
              <a:t>://</a:t>
            </a:r>
            <a:r>
              <a:rPr lang="fr-BE" sz="2000" b="0" dirty="0" smtClean="0">
                <a:latin typeface="+mn-lt"/>
                <a:hlinkClick r:id="rId5"/>
              </a:rPr>
              <a:t>euneighbourhood.eu</a:t>
            </a:r>
            <a:r>
              <a:rPr lang="fr-BE" sz="2000" b="0" dirty="0" smtClean="0">
                <a:latin typeface="+mn-lt"/>
              </a:rPr>
              <a:t> </a:t>
            </a:r>
          </a:p>
          <a:p>
            <a:pPr marL="342900" indent="-342900">
              <a:buFont typeface="Wingdings" pitchFamily="2" charset="2"/>
              <a:buChar char="§"/>
              <a:defRPr/>
            </a:pPr>
            <a:endParaRPr lang="fr-BE" sz="2000" b="0" dirty="0">
              <a:latin typeface="+mn-lt"/>
            </a:endParaRPr>
          </a:p>
          <a:p>
            <a:pPr marL="342900" indent="-342900">
              <a:buFont typeface="Wingdings" pitchFamily="2" charset="2"/>
              <a:buChar char="§"/>
              <a:defRPr/>
            </a:pPr>
            <a:endParaRPr lang="en-US" sz="2400" b="0" dirty="0" smtClean="0">
              <a:latin typeface="+mn-lt"/>
            </a:endParaRPr>
          </a:p>
          <a:p>
            <a:pPr>
              <a:defRPr/>
            </a:pPr>
            <a:endParaRPr lang="fr-BE" sz="2400" b="0" dirty="0" smtClean="0">
              <a:latin typeface="+mn-lt"/>
            </a:endParaRPr>
          </a:p>
          <a:p>
            <a:pPr>
              <a:defRPr/>
            </a:pPr>
            <a:endParaRPr lang="en-US" sz="2400" b="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</p:txBody>
      </p:sp>
      <p:pic>
        <p:nvPicPr>
          <p:cNvPr id="35850" name="Picture 2" descr="http://www.lcc-coaching.com/english/lcccoaching/wp-content/uploads/2009/09/Barom%C3%A8tre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700" y="150813"/>
            <a:ext cx="754063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281165" y="2522483"/>
            <a:ext cx="5159821" cy="3906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05166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9975850" y="6972300"/>
            <a:ext cx="576263" cy="300038"/>
          </a:xfrm>
        </p:spPr>
        <p:txBody>
          <a:bodyPr/>
          <a:lstStyle/>
          <a:p>
            <a:pPr algn="ctr">
              <a:defRPr/>
            </a:pPr>
            <a:fld id="{616AF97B-7912-488D-B7E6-956292A3E01F}" type="slidenum">
              <a:rPr lang="en-AU"/>
              <a:pPr algn="ctr">
                <a:defRPr/>
              </a:pPr>
              <a:t>9</a:t>
            </a:fld>
            <a:endParaRPr lang="en-AU" dirty="0"/>
          </a:p>
        </p:txBody>
      </p:sp>
      <p:grpSp>
        <p:nvGrpSpPr>
          <p:cNvPr id="34819" name="Group 13"/>
          <p:cNvGrpSpPr>
            <a:grpSpLocks/>
          </p:cNvGrpSpPr>
          <p:nvPr/>
        </p:nvGrpSpPr>
        <p:grpSpPr bwMode="auto">
          <a:xfrm>
            <a:off x="255588" y="6589713"/>
            <a:ext cx="2735262" cy="971550"/>
            <a:chOff x="255888" y="6590064"/>
            <a:chExt cx="2734691" cy="971199"/>
          </a:xfrm>
        </p:grpSpPr>
        <p:pic>
          <p:nvPicPr>
            <p:cNvPr id="34878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888" y="6590064"/>
              <a:ext cx="2734691" cy="971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241519" y="7199444"/>
              <a:ext cx="876117" cy="2158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0" dirty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8612188" y="6589713"/>
            <a:ext cx="1514475" cy="8255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en-US" sz="1300" b="0" dirty="0" err="1"/>
          </a:p>
        </p:txBody>
      </p:sp>
      <p:sp>
        <p:nvSpPr>
          <p:cNvPr id="34821" name="Text Box 2"/>
          <p:cNvSpPr txBox="1">
            <a:spLocks noChangeArrowheads="1"/>
          </p:cNvSpPr>
          <p:nvPr/>
        </p:nvSpPr>
        <p:spPr bwMode="auto">
          <a:xfrm>
            <a:off x="8612188" y="7112000"/>
            <a:ext cx="1365250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defRPr sz="1300" b="1">
                <a:solidFill>
                  <a:srgbClr val="333333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defRPr sz="1300">
                <a:solidFill>
                  <a:srgbClr val="333333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"/>
              <a:defRPr sz="1300">
                <a:solidFill>
                  <a:srgbClr val="333333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4pPr>
            <a:lvl5pPr marL="854075" indent="-282575" eaLnBrk="0" hangingPunct="0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5pPr>
            <a:lvl6pPr marL="13112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6pPr>
            <a:lvl7pPr marL="17684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7pPr>
            <a:lvl8pPr marL="22256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8pPr>
            <a:lvl9pPr marL="26828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800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THIS PROJECT IS FUNDED BY THE EUROPEAN UNION</a:t>
            </a:r>
            <a:endParaRPr lang="en-US" altLang="en-US" sz="120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4822" name="Picture 2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238" y="6731000"/>
            <a:ext cx="57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ontent Placeholder 11"/>
          <p:cNvSpPr txBox="1">
            <a:spLocks/>
          </p:cNvSpPr>
          <p:nvPr/>
        </p:nvSpPr>
        <p:spPr>
          <a:xfrm>
            <a:off x="255588" y="1185863"/>
            <a:ext cx="9563100" cy="547403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80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1pPr>
            <a:lvl2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solidFill>
                  <a:srgbClr val="333333"/>
                </a:solidFill>
                <a:latin typeface="+mn-lt"/>
                <a:cs typeface="+mn-cs"/>
              </a:defRPr>
            </a:lvl2pPr>
            <a:lvl3pPr marL="283965" lvl="2" indent="-283965" defTabSz="102870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800" b="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3pPr>
            <a:lvl4pPr marL="571500" indent="-287537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4pPr>
            <a:lvl5pPr marL="855465" indent="-283965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5pPr>
            <a:lvl6pPr marL="28289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6pPr>
            <a:lvl7pPr marL="33432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7pPr>
            <a:lvl8pPr marL="38576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8pPr>
            <a:lvl9pPr marL="43719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en-GB" sz="2400" b="0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Topics covered</a:t>
            </a:r>
          </a:p>
          <a:p>
            <a:pPr>
              <a:defRPr/>
            </a:pPr>
            <a:endParaRPr lang="fr-BE" b="0" dirty="0" smtClean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  <a:p>
            <a:pPr>
              <a:defRPr/>
            </a:pPr>
            <a:r>
              <a:rPr lang="fr-BE" b="0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	</a:t>
            </a:r>
            <a:endParaRPr lang="en-US" b="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  <a:p>
            <a:pPr marL="285750" indent="-285750">
              <a:buFont typeface="Wingdings" pitchFamily="2" charset="2"/>
              <a:buChar char="§"/>
              <a:defRPr/>
            </a:pPr>
            <a:endParaRPr lang="en-US" b="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  <a:p>
            <a:pPr marL="285750" indent="-285750">
              <a:buFont typeface="Wingdings" pitchFamily="2" charset="2"/>
              <a:buChar char="§"/>
              <a:defRPr/>
            </a:pPr>
            <a:endParaRPr lang="en-US" b="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  <a:p>
            <a:pPr marL="285750" indent="-285750">
              <a:buFont typeface="Wingdings" pitchFamily="2" charset="2"/>
              <a:buChar char="§"/>
              <a:defRPr/>
            </a:pPr>
            <a:endParaRPr lang="en-US" b="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  <a:p>
            <a:pPr marL="285750" indent="-285750">
              <a:buFont typeface="Wingdings" pitchFamily="2" charset="2"/>
              <a:buChar char="§"/>
              <a:defRPr/>
            </a:pPr>
            <a:endParaRPr lang="en-US" b="0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  <a:p>
            <a:pPr marL="0" lvl="2" indent="0">
              <a:buFont typeface="Wingdings" pitchFamily="2" charset="2"/>
              <a:buNone/>
              <a:defRPr/>
            </a:pPr>
            <a:r>
              <a:rPr lang="en-AU" sz="1600" dirty="0" smtClean="0">
                <a:latin typeface="+mn-lt"/>
              </a:rPr>
              <a:t> </a:t>
            </a:r>
          </a:p>
          <a:p>
            <a:pPr marL="0" lvl="2" indent="0">
              <a:buFont typeface="Wingdings" pitchFamily="2" charset="2"/>
              <a:buNone/>
              <a:defRPr/>
            </a:pPr>
            <a:endParaRPr lang="en-AU" sz="1600" dirty="0" smtClean="0">
              <a:latin typeface="+mn-lt"/>
            </a:endParaRPr>
          </a:p>
        </p:txBody>
      </p:sp>
      <p:pic>
        <p:nvPicPr>
          <p:cNvPr id="34824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8" y="0"/>
            <a:ext cx="5689600" cy="128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04627265"/>
              </p:ext>
            </p:extLst>
          </p:nvPr>
        </p:nvGraphicFramePr>
        <p:xfrm>
          <a:off x="928688" y="1828890"/>
          <a:ext cx="8083550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71638"/>
                <a:gridCol w="3511912"/>
              </a:tblGrid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 smtClean="0">
                          <a:effectLst/>
                        </a:rPr>
                        <a:t>Mood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4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 smtClean="0">
                          <a:effectLst/>
                        </a:rPr>
                        <a:t>Perception of </a:t>
                      </a:r>
                      <a:r>
                        <a:rPr lang="en-US" sz="1800" u="none" strike="noStrike" dirty="0">
                          <a:effectLst/>
                        </a:rPr>
                        <a:t>the European Union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BE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4 waves</a:t>
                      </a:r>
                      <a:endParaRPr lang="fr-BE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 smtClean="0">
                          <a:effectLst/>
                        </a:rPr>
                        <a:t>Awareness </a:t>
                      </a:r>
                      <a:r>
                        <a:rPr lang="en-US" sz="1800" u="none" strike="noStrike" dirty="0">
                          <a:effectLst/>
                        </a:rPr>
                        <a:t>of Aid and Cooperation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BE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4 waves</a:t>
                      </a:r>
                      <a:endParaRPr lang="fr-BE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 smtClean="0">
                          <a:effectLst/>
                        </a:rPr>
                        <a:t>Trust </a:t>
                      </a:r>
                      <a:r>
                        <a:rPr lang="en-US" sz="1800" u="none" strike="noStrike" dirty="0">
                          <a:effectLst/>
                        </a:rPr>
                        <a:t>in the local institutions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4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waves</a:t>
                      </a:r>
                      <a:endParaRPr lang="fr-BE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 smtClean="0">
                          <a:effectLst/>
                        </a:rPr>
                        <a:t>Media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waves</a:t>
                      </a: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 and 2nd</a:t>
                      </a:r>
                      <a:r>
                        <a:rPr lang="fr-BE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</a:t>
                      </a: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ad-hoc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 smtClean="0">
                          <a:effectLst/>
                        </a:rPr>
                        <a:t>Values</a:t>
                      </a:r>
                      <a:r>
                        <a:rPr lang="en-US" sz="1800" u="none" strike="noStrike" dirty="0">
                          <a:effectLst/>
                        </a:rPr>
                        <a:t>/ Identity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waves</a:t>
                      </a: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 and 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 smtClean="0">
                          <a:effectLst/>
                        </a:rPr>
                        <a:t>Proximity </a:t>
                      </a:r>
                      <a:r>
                        <a:rPr lang="en-US" sz="1800" u="none" strike="noStrike" dirty="0">
                          <a:effectLst/>
                        </a:rPr>
                        <a:t>with EU/MS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287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</a:t>
                      </a: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1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l" defTabSz="10287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smtClean="0">
                          <a:effectLst/>
                        </a:rPr>
                        <a:t>Crisis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287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</a:t>
                      </a: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2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l" defTabSz="10287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err="1" smtClean="0">
                          <a:effectLst/>
                        </a:rPr>
                        <a:t>Globalisation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287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waves</a:t>
                      </a: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2,</a:t>
                      </a:r>
                      <a:r>
                        <a:rPr lang="fr-BE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and 4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indent="0" algn="l" defTabSz="10287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smtClean="0">
                          <a:effectLst/>
                        </a:rPr>
                        <a:t>Environment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287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1st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</a:t>
                      </a: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ad-hoc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 dirty="0" smtClean="0">
                          <a:effectLst/>
                        </a:rPr>
                        <a:t>Energy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287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1st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</a:t>
                      </a: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ad-hoc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Civil Society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287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</a:t>
                      </a: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3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Employment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287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2nd</a:t>
                      </a:r>
                      <a:r>
                        <a:rPr lang="fr-BE" sz="1800" b="0" i="0" u="none" strike="noStrike" baseline="300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</a:t>
                      </a: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ad hoc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Poverty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287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 </a:t>
                      </a:r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</a:t>
                      </a:r>
                      <a:r>
                        <a:rPr lang="fr-BE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3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l" fontAlgn="t"/>
                      <a:r>
                        <a:rPr lang="fr-BE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Mobility</a:t>
                      </a: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and Migration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287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</a:t>
                      </a:r>
                      <a:r>
                        <a:rPr lang="fr-BE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fr-BE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wave</a:t>
                      </a:r>
                      <a:r>
                        <a:rPr lang="fr-BE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4</a:t>
                      </a:r>
                      <a:endParaRPr lang="en-US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>
                    <a:solidFill>
                      <a:srgbClr val="FF9933"/>
                    </a:solidFill>
                  </a:tcPr>
                </a:tc>
              </a:tr>
            </a:tbl>
          </a:graphicData>
        </a:graphic>
      </p:graphicFrame>
      <p:pic>
        <p:nvPicPr>
          <p:cNvPr id="34876" name="Picture 2" descr="http://www.lcc-coaching.com/english/lcccoaching/wp-content/uploads/2009/09/Barom%C3%A8tre1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700" y="150813"/>
            <a:ext cx="754063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7373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>
          <a:xfrm>
            <a:off x="9867900" y="6972300"/>
            <a:ext cx="576263" cy="300038"/>
          </a:xfrm>
        </p:spPr>
        <p:txBody>
          <a:bodyPr/>
          <a:lstStyle/>
          <a:p>
            <a:pPr algn="ctr">
              <a:defRPr/>
            </a:pPr>
            <a:fld id="{4683CBA5-57AF-41AC-B905-BA5AB79220A0}" type="slidenum">
              <a:rPr lang="en-AU"/>
              <a:pPr algn="ctr">
                <a:defRPr/>
              </a:pPr>
              <a:t>10</a:t>
            </a:fld>
            <a:endParaRPr lang="en-AU" dirty="0"/>
          </a:p>
        </p:txBody>
      </p:sp>
      <p:grpSp>
        <p:nvGrpSpPr>
          <p:cNvPr id="36867" name="Group 13"/>
          <p:cNvGrpSpPr>
            <a:grpSpLocks/>
          </p:cNvGrpSpPr>
          <p:nvPr/>
        </p:nvGrpSpPr>
        <p:grpSpPr bwMode="auto">
          <a:xfrm>
            <a:off x="255588" y="6589713"/>
            <a:ext cx="2735262" cy="971550"/>
            <a:chOff x="255888" y="6590064"/>
            <a:chExt cx="2734691" cy="971199"/>
          </a:xfrm>
        </p:grpSpPr>
        <p:pic>
          <p:nvPicPr>
            <p:cNvPr id="3687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888" y="6590064"/>
              <a:ext cx="2734691" cy="971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1241519" y="7199444"/>
              <a:ext cx="876117" cy="2158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800" b="0" dirty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8475663" y="6589713"/>
            <a:ext cx="1514475" cy="8255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endParaRPr lang="en-US" sz="1300" b="0" dirty="0" err="1"/>
          </a:p>
        </p:txBody>
      </p:sp>
      <p:sp>
        <p:nvSpPr>
          <p:cNvPr id="36869" name="Text Box 2"/>
          <p:cNvSpPr txBox="1">
            <a:spLocks noChangeArrowheads="1"/>
          </p:cNvSpPr>
          <p:nvPr/>
        </p:nvSpPr>
        <p:spPr bwMode="auto">
          <a:xfrm>
            <a:off x="8602663" y="7056438"/>
            <a:ext cx="1365250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defRPr sz="1300" b="1">
                <a:solidFill>
                  <a:srgbClr val="333333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defRPr sz="1300">
                <a:solidFill>
                  <a:srgbClr val="333333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Wingdings" pitchFamily="2" charset="2"/>
              <a:buChar char=""/>
              <a:defRPr sz="1300">
                <a:solidFill>
                  <a:srgbClr val="333333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4pPr>
            <a:lvl5pPr marL="854075" indent="-282575" eaLnBrk="0" hangingPunct="0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5pPr>
            <a:lvl6pPr marL="13112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6pPr>
            <a:lvl7pPr marL="17684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7pPr>
            <a:lvl8pPr marL="22256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8pPr>
            <a:lvl9pPr marL="2682875" indent="-282575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800">
                <a:solidFill>
                  <a:srgbClr val="0033CC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THIS PROJECT IS FUNDED BY THE EUROPEAN UNION</a:t>
            </a:r>
            <a:endParaRPr lang="en-US" altLang="en-US" sz="120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6870" name="Picture 2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2713" y="6675438"/>
            <a:ext cx="571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988" y="0"/>
            <a:ext cx="5689600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ontent Placeholder 11"/>
          <p:cNvSpPr txBox="1">
            <a:spLocks/>
          </p:cNvSpPr>
          <p:nvPr/>
        </p:nvSpPr>
        <p:spPr>
          <a:xfrm>
            <a:off x="518614" y="1162050"/>
            <a:ext cx="9285785" cy="5130800"/>
          </a:xfrm>
          <a:prstGeom prst="rect">
            <a:avLst/>
          </a:prstGeom>
        </p:spPr>
        <p:txBody>
          <a:bodyPr/>
          <a:lstStyle>
            <a:defPPr>
              <a:defRPr lang="en-AU"/>
            </a:defPPr>
            <a:lvl1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80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1pPr>
            <a:lvl2pPr marL="0" indent="0" defTabSz="1028700" eaLnBrk="1" latinLnBrk="0" hangingPunct="1">
              <a:spcBef>
                <a:spcPct val="20000"/>
              </a:spcBef>
              <a:buFont typeface="Arial" pitchFamily="34" charset="0"/>
              <a:buNone/>
              <a:defRPr sz="1300">
                <a:solidFill>
                  <a:srgbClr val="333333"/>
                </a:solidFill>
                <a:latin typeface="+mn-lt"/>
                <a:cs typeface="+mn-cs"/>
              </a:defRPr>
            </a:lvl2pPr>
            <a:lvl3pPr marL="283965" lvl="2" indent="-283965" defTabSz="102870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800" b="0">
                <a:solidFill>
                  <a:srgbClr val="333333"/>
                </a:solidFill>
                <a:latin typeface="Frutiger LT Pro 45 Light" pitchFamily="34" charset="0"/>
                <a:cs typeface="+mn-cs"/>
              </a:defRPr>
            </a:lvl3pPr>
            <a:lvl4pPr marL="571500" indent="-287537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4pPr>
            <a:lvl5pPr marL="855465" indent="-283965" defTabSz="102870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>
                <a:solidFill>
                  <a:srgbClr val="333333"/>
                </a:solidFill>
                <a:latin typeface="+mn-lt"/>
                <a:cs typeface="+mn-cs"/>
              </a:defRPr>
            </a:lvl5pPr>
            <a:lvl6pPr marL="28289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6pPr>
            <a:lvl7pPr marL="33432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7pPr>
            <a:lvl8pPr marL="385762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8pPr>
            <a:lvl9pPr marL="4371975" indent="-257175">
              <a:spcBef>
                <a:spcPct val="20000"/>
              </a:spcBef>
              <a:buFont typeface="Arial" pitchFamily="34" charset="0"/>
              <a:buChar char="•"/>
              <a:defRPr sz="2300"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en-US" sz="2400" b="0" dirty="0" smtClean="0">
                <a:latin typeface="+mn-lt"/>
              </a:rPr>
              <a:t>Dissemination via </a:t>
            </a:r>
            <a:r>
              <a:rPr lang="en-US" sz="2400" b="0" dirty="0">
                <a:latin typeface="+mn-lt"/>
              </a:rPr>
              <a:t>Web site </a:t>
            </a:r>
            <a:r>
              <a:rPr lang="en-US" sz="2400" b="0" dirty="0">
                <a:latin typeface="+mn-lt"/>
                <a:hlinkClick r:id="rId5"/>
              </a:rPr>
              <a:t>http://</a:t>
            </a:r>
            <a:r>
              <a:rPr lang="en-US" sz="2400" b="0" dirty="0" smtClean="0">
                <a:latin typeface="+mn-lt"/>
                <a:hlinkClick r:id="rId5"/>
              </a:rPr>
              <a:t>euneighbourhood.eu</a:t>
            </a:r>
            <a:r>
              <a:rPr lang="en-US" sz="2400" b="0" dirty="0" smtClean="0">
                <a:latin typeface="+mn-lt"/>
              </a:rPr>
              <a:t> :</a:t>
            </a:r>
          </a:p>
          <a:p>
            <a:pPr>
              <a:defRPr/>
            </a:pPr>
            <a:endParaRPr lang="en-US" sz="2000" b="0" dirty="0" smtClean="0"/>
          </a:p>
          <a:p>
            <a:pPr marL="914400" lvl="3" indent="-342900">
              <a:buFont typeface="Wingdings" pitchFamily="2" charset="2"/>
              <a:buChar char="§"/>
              <a:defRPr/>
            </a:pPr>
            <a:r>
              <a:rPr lang="en-US" sz="2000" b="0" dirty="0" smtClean="0"/>
              <a:t>Analytical reports by region</a:t>
            </a:r>
          </a:p>
          <a:p>
            <a:pPr marL="914400" lvl="3" indent="-342900">
              <a:buFont typeface="Wingdings" pitchFamily="2" charset="2"/>
              <a:buChar char="§"/>
              <a:defRPr/>
            </a:pPr>
            <a:r>
              <a:rPr lang="en-US" sz="2000" b="0" dirty="0" smtClean="0"/>
              <a:t>Fact Sheets – Key finding by country</a:t>
            </a:r>
          </a:p>
          <a:p>
            <a:pPr marL="914400" lvl="3" indent="-342900">
              <a:buFont typeface="Wingdings" pitchFamily="2" charset="2"/>
              <a:buChar char="§"/>
              <a:defRPr/>
            </a:pPr>
            <a:r>
              <a:rPr lang="en-US" sz="2000" b="0" dirty="0" smtClean="0"/>
              <a:t>Presentations</a:t>
            </a:r>
          </a:p>
          <a:p>
            <a:pPr marL="914400" lvl="3" indent="-342900">
              <a:buFont typeface="Wingdings" pitchFamily="2" charset="2"/>
              <a:buChar char="§"/>
              <a:defRPr/>
            </a:pPr>
            <a:endParaRPr lang="en-US" sz="2000" b="0" dirty="0" smtClean="0"/>
          </a:p>
          <a:p>
            <a:pPr marL="914400" lvl="3" indent="-342900">
              <a:buFont typeface="Wingdings" pitchFamily="2" charset="2"/>
              <a:buChar char="§"/>
              <a:defRPr/>
            </a:pPr>
            <a:r>
              <a:rPr lang="en-US" sz="2000" b="0" dirty="0" smtClean="0"/>
              <a:t>4 set of tables of results</a:t>
            </a:r>
          </a:p>
          <a:p>
            <a:pPr marL="1198365" lvl="4" indent="-342900">
              <a:buFont typeface="Arial" panose="020B0604020202020204" pitchFamily="34" charset="0"/>
              <a:buChar char="•"/>
              <a:defRPr/>
            </a:pPr>
            <a:r>
              <a:rPr lang="en-US" sz="2000" b="0" dirty="0" smtClean="0"/>
              <a:t>Country </a:t>
            </a:r>
            <a:r>
              <a:rPr lang="en-US" sz="2000" b="0" dirty="0"/>
              <a:t>Total </a:t>
            </a:r>
            <a:r>
              <a:rPr lang="en-US" sz="2000" b="0" dirty="0" smtClean="0"/>
              <a:t>Results</a:t>
            </a:r>
            <a:endParaRPr lang="en-US" sz="2000" b="0" dirty="0"/>
          </a:p>
          <a:p>
            <a:pPr marL="1198365" lvl="4" indent="-342900">
              <a:buFont typeface="Arial" panose="020B0604020202020204" pitchFamily="34" charset="0"/>
              <a:buChar char="•"/>
              <a:defRPr/>
            </a:pPr>
            <a:r>
              <a:rPr lang="en-GB" sz="2000" b="0" dirty="0"/>
              <a:t>Socio Demographic Results by </a:t>
            </a:r>
            <a:r>
              <a:rPr lang="en-GB" sz="2000" b="0" dirty="0" smtClean="0"/>
              <a:t>Region</a:t>
            </a:r>
          </a:p>
          <a:p>
            <a:pPr marL="1198365" lvl="4" indent="-342900">
              <a:buFont typeface="Arial" panose="020B0604020202020204" pitchFamily="34" charset="0"/>
              <a:buChar char="•"/>
              <a:defRPr/>
            </a:pPr>
            <a:r>
              <a:rPr lang="en-US" sz="2000" b="0" dirty="0"/>
              <a:t>Comparative Results by </a:t>
            </a:r>
            <a:r>
              <a:rPr lang="en-US" sz="2000" b="0" dirty="0" smtClean="0"/>
              <a:t>Country</a:t>
            </a:r>
          </a:p>
          <a:p>
            <a:pPr marL="1198365" lvl="4" indent="-342900">
              <a:buFont typeface="Arial" panose="020B0604020202020204" pitchFamily="34" charset="0"/>
              <a:buChar char="•"/>
              <a:defRPr/>
            </a:pPr>
            <a:r>
              <a:rPr lang="en-US" sz="2000" b="0" dirty="0" smtClean="0"/>
              <a:t>Socio Demographic Results by Country</a:t>
            </a:r>
            <a:endParaRPr lang="en-US" sz="2000" b="0" dirty="0"/>
          </a:p>
          <a:p>
            <a:pPr>
              <a:defRPr/>
            </a:pPr>
            <a:endParaRPr lang="en-US" sz="2000" b="0" dirty="0"/>
          </a:p>
        </p:txBody>
      </p:sp>
      <p:pic>
        <p:nvPicPr>
          <p:cNvPr id="36874" name="Picture 2" descr="http://www.lcc-coaching.com/english/lcccoaching/wp-content/uploads/2009/09/Barom%C3%A8tre1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7700" y="150813"/>
            <a:ext cx="754063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4391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di1-2.shoppingshadow.com/images/pi/c8/a1/3d/100913362-260x260-0-0_jouets+mik+funshopping+wiki+m+cube+casse+tete+magn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6831" y="2753610"/>
            <a:ext cx="3648469" cy="37154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" y="1134189"/>
            <a:ext cx="6332560" cy="2646442"/>
          </a:xfrm>
        </p:spPr>
        <p:txBody>
          <a:bodyPr/>
          <a:lstStyle/>
          <a:p>
            <a:r>
              <a:rPr lang="fr-BE" sz="2400" b="1" spc="300" dirty="0" err="1" smtClean="0">
                <a:latin typeface="Frutiger LT Pro 45 Light" pitchFamily="34" charset="0"/>
              </a:rPr>
              <a:t>Results</a:t>
            </a:r>
            <a:r>
              <a:rPr lang="fr-BE" sz="2400" b="1" spc="300" dirty="0" smtClean="0">
                <a:latin typeface="Frutiger LT Pro 45 Light" pitchFamily="34" charset="0"/>
              </a:rPr>
              <a:t/>
            </a:r>
            <a:br>
              <a:rPr lang="fr-BE" sz="2400" b="1" spc="300" dirty="0" smtClean="0">
                <a:latin typeface="Frutiger LT Pro 45 Light" pitchFamily="34" charset="0"/>
              </a:rPr>
            </a:br>
            <a:r>
              <a:rPr lang="fr-BE" sz="2400" b="1" spc="300" dirty="0" smtClean="0">
                <a:latin typeface="Frutiger LT Pro 45 Light" pitchFamily="34" charset="0"/>
              </a:rPr>
              <a:t>EU </a:t>
            </a:r>
            <a:r>
              <a:rPr lang="fr-BE" sz="2400" b="1" spc="300" dirty="0" err="1" smtClean="0">
                <a:latin typeface="Frutiger LT Pro 45 Light" pitchFamily="34" charset="0"/>
              </a:rPr>
              <a:t>Neighbourhood</a:t>
            </a:r>
            <a:r>
              <a:rPr lang="fr-BE" sz="2400" b="1" spc="300" dirty="0" smtClean="0">
                <a:latin typeface="Frutiger LT Pro 45 Light" pitchFamily="34" charset="0"/>
              </a:rPr>
              <a:t> </a:t>
            </a:r>
            <a:r>
              <a:rPr lang="fr-BE" sz="2400" b="1" spc="300" dirty="0" err="1" smtClean="0">
                <a:latin typeface="Frutiger LT Pro 45 Light" pitchFamily="34" charset="0"/>
              </a:rPr>
              <a:t>Barometer</a:t>
            </a:r>
            <a:r>
              <a:rPr lang="fr-BE" sz="2400" b="1" spc="300" dirty="0" smtClean="0">
                <a:latin typeface="Frutiger LT Pro 45 Light" pitchFamily="34" charset="0"/>
              </a:rPr>
              <a:t/>
            </a:r>
            <a:br>
              <a:rPr lang="fr-BE" sz="2400" b="1" spc="300" dirty="0" smtClean="0">
                <a:latin typeface="Frutiger LT Pro 45 Light" pitchFamily="34" charset="0"/>
              </a:rPr>
            </a:br>
            <a:r>
              <a:rPr lang="fr-BE" sz="2400" b="1" spc="300" dirty="0" err="1" smtClean="0">
                <a:latin typeface="Frutiger LT Pro 45 Light" pitchFamily="34" charset="0"/>
              </a:rPr>
              <a:t>Autumn</a:t>
            </a:r>
            <a:r>
              <a:rPr lang="fr-BE" sz="2400" b="1" spc="300" dirty="0" smtClean="0">
                <a:latin typeface="Frutiger LT Pro 45 Light" pitchFamily="34" charset="0"/>
              </a:rPr>
              <a:t> 2013</a:t>
            </a:r>
            <a:endParaRPr lang="en-US" sz="2400" b="1" spc="300" dirty="0">
              <a:latin typeface="Frutiger LT Pro 45 Light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8632434" y="7056613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15" name="Picture 14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32484" y="6675613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378524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9867416" y="6972324"/>
            <a:ext cx="577163" cy="300014"/>
          </a:xfrm>
        </p:spPr>
        <p:txBody>
          <a:bodyPr vert="horz" lIns="0" tIns="0" rIns="0" bIns="0" rtlCol="0" anchor="b">
            <a:noAutofit/>
          </a:bodyPr>
          <a:lstStyle/>
          <a:p>
            <a:pPr algn="ctr"/>
            <a:fld id="{9784CBA3-D598-4B1F-BAA3-EE14B5154290}" type="slidenum">
              <a:rPr lang="en-AU"/>
              <a:pPr algn="ctr"/>
              <a:t>12</a:t>
            </a:fld>
            <a:endParaRPr lang="en-AU" dirty="0"/>
          </a:p>
        </p:txBody>
      </p:sp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27" name="Content Placeholder 10"/>
          <p:cNvSpPr txBox="1">
            <a:spLocks/>
          </p:cNvSpPr>
          <p:nvPr/>
        </p:nvSpPr>
        <p:spPr>
          <a:xfrm>
            <a:off x="458510" y="976297"/>
            <a:ext cx="9407112" cy="1616938"/>
          </a:xfrm>
          <a:prstGeom prst="rect">
            <a:avLst/>
          </a:prstGeom>
        </p:spPr>
        <p:txBody>
          <a:bodyPr/>
          <a:lstStyle>
            <a:lvl1pPr marL="0" indent="0" algn="l" defTabSz="1028700" rtl="0" eaLnBrk="1" latinLnBrk="0" hangingPunct="1">
              <a:spcBef>
                <a:spcPct val="20000"/>
              </a:spcBef>
              <a:buFont typeface="Arial" pitchFamily="34" charset="0"/>
              <a:buNone/>
              <a:defRPr sz="1300" b="1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0" indent="0" algn="l" defTabSz="1028700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283965" indent="-283965" algn="l" defTabSz="1028700" rtl="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3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571500" indent="-287537" algn="l" defTabSz="1028700" rtl="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855465" indent="-283965" algn="l" defTabSz="1028700" rtl="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dirty="0" smtClean="0">
                <a:latin typeface="Frutiger LT Pro 45 Light" pitchFamily="34" charset="0"/>
              </a:rPr>
              <a:t>Topics</a:t>
            </a:r>
          </a:p>
          <a:p>
            <a:endParaRPr lang="en-AU" sz="1800" dirty="0" smtClean="0">
              <a:latin typeface="Frutiger LT Pro 45 Light" pitchFamily="34" charset="0"/>
            </a:endParaRPr>
          </a:p>
          <a:p>
            <a:endParaRPr lang="en-AU" sz="1000" b="0" dirty="0" smtClean="0">
              <a:latin typeface="Frutiger LT Pro 45 Light" pitchFamily="34" charset="0"/>
            </a:endParaRPr>
          </a:p>
          <a:p>
            <a:pPr lvl="2"/>
            <a:r>
              <a:rPr lang="fr-BE" sz="1800" b="0" dirty="0" err="1" smtClean="0">
                <a:latin typeface="Frutiger LT Pro 45 Light" pitchFamily="34" charset="0"/>
              </a:rPr>
              <a:t>Mood</a:t>
            </a:r>
            <a:r>
              <a:rPr lang="fr-BE" sz="1800" b="0" dirty="0" smtClean="0">
                <a:latin typeface="Frutiger LT Pro 45 Light" pitchFamily="34" charset="0"/>
              </a:rPr>
              <a:t> of </a:t>
            </a:r>
            <a:r>
              <a:rPr lang="fr-BE" sz="1800" b="0" dirty="0" err="1" smtClean="0">
                <a:latin typeface="Frutiger LT Pro 45 Light" pitchFamily="34" charset="0"/>
              </a:rPr>
              <a:t>Citizens</a:t>
            </a:r>
            <a:r>
              <a:rPr lang="fr-BE" sz="1800" b="0" dirty="0" smtClean="0">
                <a:latin typeface="Frutiger LT Pro 45 Light" pitchFamily="34" charset="0"/>
              </a:rPr>
              <a:t> </a:t>
            </a:r>
          </a:p>
          <a:p>
            <a:pPr lvl="2"/>
            <a:r>
              <a:rPr lang="fr-BE" sz="1800" b="0" dirty="0" smtClean="0">
                <a:latin typeface="Frutiger LT Pro 45 Light" pitchFamily="34" charset="0"/>
              </a:rPr>
              <a:t>Perception </a:t>
            </a:r>
            <a:r>
              <a:rPr lang="fr-BE" sz="1800" b="0" dirty="0">
                <a:latin typeface="Frutiger LT Pro 45 Light" pitchFamily="34" charset="0"/>
              </a:rPr>
              <a:t>of EU </a:t>
            </a:r>
            <a:endParaRPr lang="fr-BE" sz="1800" b="0" dirty="0" smtClean="0">
              <a:latin typeface="Frutiger LT Pro 45 Light" pitchFamily="34" charset="0"/>
            </a:endParaRPr>
          </a:p>
          <a:p>
            <a:pPr lvl="2"/>
            <a:r>
              <a:rPr lang="fr-BE" sz="1800" b="0" dirty="0" err="1" smtClean="0">
                <a:latin typeface="Frutiger LT Pro 45 Light" pitchFamily="34" charset="0"/>
              </a:rPr>
              <a:t>Awareness</a:t>
            </a:r>
            <a:r>
              <a:rPr lang="fr-BE" sz="1800" b="0" dirty="0" smtClean="0">
                <a:latin typeface="Frutiger LT Pro 45 Light" pitchFamily="34" charset="0"/>
              </a:rPr>
              <a:t> of EU </a:t>
            </a:r>
            <a:r>
              <a:rPr lang="fr-BE" sz="1800" b="0" dirty="0" err="1" smtClean="0">
                <a:latin typeface="Frutiger LT Pro 45 Light" pitchFamily="34" charset="0"/>
              </a:rPr>
              <a:t>Aid</a:t>
            </a:r>
            <a:r>
              <a:rPr lang="fr-BE" sz="1800" b="0" dirty="0" smtClean="0">
                <a:latin typeface="Frutiger LT Pro 45 Light" pitchFamily="34" charset="0"/>
              </a:rPr>
              <a:t> and </a:t>
            </a:r>
            <a:r>
              <a:rPr lang="fr-BE" sz="1800" b="0" dirty="0" err="1" smtClean="0">
                <a:latin typeface="Frutiger LT Pro 45 Light" pitchFamily="34" charset="0"/>
              </a:rPr>
              <a:t>Cooperation</a:t>
            </a:r>
            <a:r>
              <a:rPr lang="fr-BE" sz="1800" b="0" dirty="0" smtClean="0">
                <a:latin typeface="Frutiger LT Pro 45 Light" pitchFamily="34" charset="0"/>
              </a:rPr>
              <a:t> </a:t>
            </a:r>
          </a:p>
          <a:p>
            <a:pPr lvl="2"/>
            <a:r>
              <a:rPr lang="fr-BE" sz="1800" b="0" dirty="0" smtClean="0">
                <a:latin typeface="Frutiger LT Pro 45 Light" pitchFamily="34" charset="0"/>
              </a:rPr>
              <a:t>Trust </a:t>
            </a:r>
            <a:r>
              <a:rPr lang="fr-BE" sz="1800" b="0" dirty="0">
                <a:latin typeface="Frutiger LT Pro 45 Light" pitchFamily="34" charset="0"/>
              </a:rPr>
              <a:t>in </a:t>
            </a:r>
            <a:r>
              <a:rPr lang="fr-BE" sz="1800" b="0" dirty="0" smtClean="0">
                <a:latin typeface="Frutiger LT Pro 45 Light" pitchFamily="34" charset="0"/>
              </a:rPr>
              <a:t>Institutions</a:t>
            </a:r>
          </a:p>
          <a:p>
            <a:pPr marL="0" lvl="2" indent="0">
              <a:buNone/>
            </a:pPr>
            <a:endParaRPr lang="fr-BE" sz="1800" b="0" dirty="0" smtClean="0">
              <a:latin typeface="Frutiger LT Pro 45 Light" pitchFamily="34" charset="0"/>
            </a:endParaRPr>
          </a:p>
        </p:txBody>
      </p:sp>
      <p:pic>
        <p:nvPicPr>
          <p:cNvPr id="18" name="Picture 2" descr="http://di1-2.shoppingshadow.com/images/pi/c8/a1/3d/100913362-260x260-0-0_jouets+mik+funshopping+wiki+m+cube+casse+tete+magn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583449" y="201478"/>
            <a:ext cx="707406" cy="7203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itle 9"/>
          <p:cNvSpPr>
            <a:spLocks noGrp="1"/>
          </p:cNvSpPr>
          <p:nvPr>
            <p:ph type="title"/>
          </p:nvPr>
        </p:nvSpPr>
        <p:spPr>
          <a:xfrm>
            <a:off x="180519" y="5608200"/>
            <a:ext cx="10185100" cy="697423"/>
          </a:xfrm>
        </p:spPr>
        <p:txBody>
          <a:bodyPr/>
          <a:lstStyle/>
          <a:p>
            <a:r>
              <a:rPr lang="en-AU" sz="2400" b="1" spc="300" dirty="0" smtClean="0">
                <a:latin typeface="Frutiger LT Pro 45 Light" pitchFamily="34" charset="0"/>
              </a:rPr>
              <a:t>Methodology</a:t>
            </a:r>
            <a:endParaRPr lang="en-AU" sz="2400" b="1" spc="300" dirty="0">
              <a:latin typeface="Frutiger LT Pro 45 Light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3" name="Text Box 2"/>
          <p:cNvSpPr txBox="1">
            <a:spLocks noChangeArrowheads="1"/>
          </p:cNvSpPr>
          <p:nvPr/>
        </p:nvSpPr>
        <p:spPr bwMode="auto">
          <a:xfrm>
            <a:off x="8543708" y="7056613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4" name="Picture 23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43758" y="6675613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329598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45807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t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spc="300" dirty="0" smtClean="0">
                <a:latin typeface="Frutiger LT Pro 45 Light" pitchFamily="34" charset="0"/>
              </a:rPr>
              <a:t>Mood of Citizens</a:t>
            </a:r>
            <a:endParaRPr lang="en-US" sz="2400" b="1" spc="300" dirty="0">
              <a:latin typeface="Frutiger LT Pro 45 Light" pitchFamily="34" charset="0"/>
            </a:endParaRPr>
          </a:p>
        </p:txBody>
      </p:sp>
      <p:pic>
        <p:nvPicPr>
          <p:cNvPr id="1024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007842" y="262025"/>
            <a:ext cx="3163266" cy="23858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8637468" y="7056613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0" name="Picture 19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37518" y="6675613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13</a:t>
            </a:fld>
            <a:endParaRPr lang="en-AU" dirty="0"/>
          </a:p>
        </p:txBody>
      </p:sp>
      <p:sp>
        <p:nvSpPr>
          <p:cNvPr id="11" name="Title 6"/>
          <p:cNvSpPr>
            <a:spLocks noGrp="1"/>
          </p:cNvSpPr>
          <p:nvPr>
            <p:ph type="title"/>
          </p:nvPr>
        </p:nvSpPr>
        <p:spPr>
          <a:xfrm>
            <a:off x="250097" y="2785189"/>
            <a:ext cx="9876541" cy="2646442"/>
          </a:xfrm>
        </p:spPr>
        <p:txBody>
          <a:bodyPr/>
          <a:lstStyle/>
          <a:p>
            <a:pPr algn="ctr"/>
            <a:r>
              <a:rPr lang="fr-BE" sz="2400" b="1" spc="300" dirty="0" smtClean="0">
                <a:latin typeface="Frutiger LT Pro 45 Light" pitchFamily="34" charset="0"/>
              </a:rPr>
              <a:t/>
            </a:r>
            <a:br>
              <a:rPr lang="fr-BE" sz="2400" b="1" spc="300" dirty="0" smtClean="0">
                <a:latin typeface="Frutiger LT Pro 45 Light" pitchFamily="34" charset="0"/>
              </a:rPr>
            </a:br>
            <a:r>
              <a:rPr lang="fr-BE" sz="2400" b="1" spc="300" dirty="0" smtClean="0">
                <a:latin typeface="Frutiger LT Pro 45 Light" pitchFamily="34" charset="0"/>
              </a:rPr>
              <a:t/>
            </a:r>
            <a:br>
              <a:rPr lang="fr-BE" sz="2400" b="1" spc="300" dirty="0" smtClean="0">
                <a:latin typeface="Frutiger LT Pro 45 Light" pitchFamily="34" charset="0"/>
              </a:rPr>
            </a:br>
            <a:endParaRPr lang="en-US" sz="2400" b="1" spc="300" dirty="0">
              <a:latin typeface="Frutiger LT Pro 45 Light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649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152" y="1346512"/>
            <a:ext cx="8027988" cy="3739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800" b="1" spc="300" dirty="0">
              <a:latin typeface="Frutiger LT Pro 45 Light" pitchFamily="34" charset="0"/>
            </a:endParaRPr>
          </a:p>
        </p:txBody>
      </p:sp>
      <p:pic>
        <p:nvPicPr>
          <p:cNvPr id="1024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4780" y="193785"/>
            <a:ext cx="965322" cy="7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14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General satisfaction of citizens with the life they lead: South averages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8666329" y="1023674"/>
            <a:ext cx="1483387" cy="6456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Total ‘Satisfied’</a:t>
            </a:r>
          </a:p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Evolution since Spring 2012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24" name="Right Brace 23"/>
          <p:cNvSpPr/>
          <p:nvPr/>
        </p:nvSpPr>
        <p:spPr>
          <a:xfrm>
            <a:off x="8929140" y="2316961"/>
            <a:ext cx="198342" cy="764274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1"/>
          <p:cNvSpPr txBox="1"/>
          <p:nvPr/>
        </p:nvSpPr>
        <p:spPr>
          <a:xfrm>
            <a:off x="9271505" y="2572195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-6 pp</a:t>
            </a:r>
            <a:endParaRPr lang="en-US" sz="1050" dirty="0">
              <a:effectLst/>
            </a:endParaRPr>
          </a:p>
        </p:txBody>
      </p:sp>
      <p:sp>
        <p:nvSpPr>
          <p:cNvPr id="26" name="Right Brace 25"/>
          <p:cNvSpPr/>
          <p:nvPr/>
        </p:nvSpPr>
        <p:spPr>
          <a:xfrm>
            <a:off x="8918806" y="3321700"/>
            <a:ext cx="198342" cy="764274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1"/>
          <p:cNvSpPr txBox="1"/>
          <p:nvPr/>
        </p:nvSpPr>
        <p:spPr>
          <a:xfrm>
            <a:off x="9294780" y="3576934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-8 pp</a:t>
            </a:r>
            <a:endParaRPr lang="en-US" sz="1050" dirty="0">
              <a:effectLst/>
            </a:endParaRPr>
          </a:p>
        </p:txBody>
      </p:sp>
      <p:sp>
        <p:nvSpPr>
          <p:cNvPr id="28" name="Right Brace 27"/>
          <p:cNvSpPr/>
          <p:nvPr/>
        </p:nvSpPr>
        <p:spPr>
          <a:xfrm>
            <a:off x="8902100" y="4321455"/>
            <a:ext cx="198342" cy="764274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1"/>
          <p:cNvSpPr txBox="1"/>
          <p:nvPr/>
        </p:nvSpPr>
        <p:spPr>
          <a:xfrm>
            <a:off x="9294780" y="4576689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-28 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pp</a:t>
            </a:r>
            <a:endParaRPr lang="en-US" sz="1050" dirty="0">
              <a:effectLst/>
            </a:endParaRPr>
          </a:p>
        </p:txBody>
      </p:sp>
      <p:sp>
        <p:nvSpPr>
          <p:cNvPr id="30" name="Title 9"/>
          <p:cNvSpPr txBox="1">
            <a:spLocks/>
          </p:cNvSpPr>
          <p:nvPr/>
        </p:nvSpPr>
        <p:spPr>
          <a:xfrm>
            <a:off x="332919" y="5613390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smtClean="0">
                <a:latin typeface="Frutiger LT Pro 45 Light" pitchFamily="34" charset="0"/>
              </a:rPr>
              <a:t>The level of satisfaction with the life they lead remains high among respondents both in Maghreb and in </a:t>
            </a:r>
            <a:r>
              <a:rPr lang="en-US" sz="1600" spc="300" dirty="0" err="1" smtClean="0">
                <a:latin typeface="Frutiger LT Pro 45 Light" pitchFamily="34" charset="0"/>
              </a:rPr>
              <a:t>Mashrek</a:t>
            </a:r>
            <a:r>
              <a:rPr lang="en-US" sz="1600" spc="300" dirty="0" smtClean="0">
                <a:latin typeface="Frutiger LT Pro 45 Light" pitchFamily="34" charset="0"/>
              </a:rPr>
              <a:t> despite negative evolutions since Spring 2012. Egypt again stands out as the exception</a:t>
            </a:r>
            <a:endParaRPr lang="en-US" sz="1600" b="1" spc="300" dirty="0">
              <a:latin typeface="Frutiger LT Pro 45 Light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224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40" y="491655"/>
            <a:ext cx="8539848" cy="4998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smtClean="0">
                <a:latin typeface="Frutiger LT Pro 45 Light" pitchFamily="34" charset="0"/>
              </a:rPr>
              <a:t>Country results reveal noteworthy discrepancies between countries from the same geographical area. The largest shifts in opinion since the last survey are observed in Jordan and in Morocco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pic>
        <p:nvPicPr>
          <p:cNvPr id="1024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4780" y="193785"/>
            <a:ext cx="965322" cy="7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15</a:t>
            </a:fld>
            <a:endParaRPr lang="en-AU" dirty="0"/>
          </a:p>
        </p:txBody>
      </p:sp>
      <p:sp>
        <p:nvSpPr>
          <p:cNvPr id="2" name="TextBox 1"/>
          <p:cNvSpPr txBox="1"/>
          <p:nvPr/>
        </p:nvSpPr>
        <p:spPr>
          <a:xfrm>
            <a:off x="5818448" y="5244368"/>
            <a:ext cx="2525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* Don’t know answers  not shown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General satisfaction of citizens with the life they lead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914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pic>
        <p:nvPicPr>
          <p:cNvPr id="1024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4780" y="193785"/>
            <a:ext cx="965322" cy="7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16</a:t>
            </a:fld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255887" y="227095"/>
            <a:ext cx="9217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General satisfaction of citizens with the life they lead -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1026" name="Picture 2" descr="C:\Users\PelucchiM\AppData\Local\Temp\wzb8f3\MAGHREB wave 4\AA1\FS_DB\ma-ma\AA1_pcns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" y="874569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elucchiM\AppData\Local\Temp\wz627b\MAGHREB wave 4\AA1_SD\FS_SD\ma-ge\AA1_sdmt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299" y="880215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1564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pic>
        <p:nvPicPr>
          <p:cNvPr id="1024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4780" y="193785"/>
            <a:ext cx="965322" cy="7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17</a:t>
            </a:fld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96392" y="227095"/>
            <a:ext cx="9521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General satisfaction of citizens with the life they lead - 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" name="Picture 2" descr="C:\Users\PelucchiM\AppData\Local\Temp\wz319b\MAGHREB wave 4\AA1_SD\FS_SD\tn-ge\AA1_sdmt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934" y="1103586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elucchiM\AppData\Local\Temp\wzb74e\MAGHREB wave 4\AA1\FS_DB\tn-ge\AA1_pcns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1" y="1080746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0323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990" y="680484"/>
            <a:ext cx="7221279" cy="492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b="1" spc="300" dirty="0">
              <a:latin typeface="Frutiger LT Pro 45 Light" pitchFamily="34" charset="0"/>
            </a:endParaRPr>
          </a:p>
        </p:txBody>
      </p:sp>
      <p:pic>
        <p:nvPicPr>
          <p:cNvPr id="1024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4780" y="193785"/>
            <a:ext cx="965322" cy="7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18</a:t>
            </a:fld>
            <a:endParaRPr lang="en-AU" dirty="0"/>
          </a:p>
        </p:txBody>
      </p:sp>
      <p:sp>
        <p:nvSpPr>
          <p:cNvPr id="13" name="TextBox 12"/>
          <p:cNvSpPr txBox="1"/>
          <p:nvPr/>
        </p:nvSpPr>
        <p:spPr>
          <a:xfrm>
            <a:off x="255887" y="227095"/>
            <a:ext cx="9113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Judging the current situation: socio-economic aspects (MAGHREB)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sp>
        <p:nvSpPr>
          <p:cNvPr id="15" name="Title 9"/>
          <p:cNvSpPr txBox="1">
            <a:spLocks/>
          </p:cNvSpPr>
          <p:nvPr/>
        </p:nvSpPr>
        <p:spPr>
          <a:xfrm>
            <a:off x="158743" y="5605434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smtClean="0">
                <a:latin typeface="Frutiger LT Pro 45 Light" pitchFamily="34" charset="0"/>
              </a:rPr>
              <a:t>More than half of the respondents in Maghreb now judge the situation of the economy in the world as good. </a:t>
            </a:r>
            <a:r>
              <a:rPr lang="en-US" sz="1600" spc="300" dirty="0">
                <a:latin typeface="Frutiger LT Pro 45 Light" pitchFamily="34" charset="0"/>
              </a:rPr>
              <a:t>They are less inclined to think the same about their personal job situation (-6pp since last survey)</a:t>
            </a:r>
            <a:endParaRPr lang="en-US" sz="1600" u="sng" spc="300" dirty="0">
              <a:latin typeface="Frutiger LT Pro 45 Light" pitchFamily="34" charset="0"/>
            </a:endParaRPr>
          </a:p>
        </p:txBody>
      </p:sp>
      <p:sp>
        <p:nvSpPr>
          <p:cNvPr id="2" name="Right Brace 1"/>
          <p:cNvSpPr/>
          <p:nvPr/>
        </p:nvSpPr>
        <p:spPr>
          <a:xfrm>
            <a:off x="7971928" y="1824750"/>
            <a:ext cx="198342" cy="764274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Brace 21"/>
          <p:cNvSpPr/>
          <p:nvPr/>
        </p:nvSpPr>
        <p:spPr>
          <a:xfrm>
            <a:off x="7971928" y="2750340"/>
            <a:ext cx="198342" cy="764274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Brace 22"/>
          <p:cNvSpPr/>
          <p:nvPr/>
        </p:nvSpPr>
        <p:spPr>
          <a:xfrm>
            <a:off x="7971928" y="3704888"/>
            <a:ext cx="198342" cy="764274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7991487" y="4644852"/>
            <a:ext cx="198342" cy="764274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1"/>
          <p:cNvSpPr txBox="1"/>
          <p:nvPr/>
        </p:nvSpPr>
        <p:spPr>
          <a:xfrm>
            <a:off x="8436669" y="2059436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=</a:t>
            </a:r>
            <a:endParaRPr lang="en-US" sz="1050" dirty="0">
              <a:effectLst/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451862" y="3005574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+5pp</a:t>
            </a:r>
            <a:endParaRPr lang="en-US" sz="1050" dirty="0">
              <a:effectLst/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8442373" y="3960122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=</a:t>
            </a:r>
            <a:endParaRPr lang="en-US" sz="1050" dirty="0">
              <a:effectLst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8451862" y="4929114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-5 pp</a:t>
            </a:r>
            <a:endParaRPr lang="en-US" sz="1050" dirty="0">
              <a:effectLst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8096693" y="921867"/>
            <a:ext cx="1483387" cy="6456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Total ‘Good’</a:t>
            </a:r>
          </a:p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Evolution since Spring 2012</a:t>
            </a:r>
            <a:endParaRPr lang="en-US" sz="10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324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err="1" smtClean="0">
                <a:latin typeface="Frutiger LT Pro 45 Light" pitchFamily="34" charset="0"/>
              </a:rPr>
              <a:t>Focussing</a:t>
            </a:r>
            <a:r>
              <a:rPr lang="en-US" sz="1600" spc="300" dirty="0" smtClean="0">
                <a:latin typeface="Frutiger LT Pro 45 Light" pitchFamily="34" charset="0"/>
              </a:rPr>
              <a:t> on the state of their national economy today and how it may evolve in the next twelve months reveals wide disparities of opinion among citizens in Southern countries 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pic>
        <p:nvPicPr>
          <p:cNvPr id="1024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4780" y="193785"/>
            <a:ext cx="965322" cy="7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19</a:t>
            </a:fld>
            <a:endParaRPr lang="en-AU" dirty="0"/>
          </a:p>
        </p:txBody>
      </p:sp>
      <p:sp>
        <p:nvSpPr>
          <p:cNvPr id="39" name="TextBox 38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C</a:t>
            </a:r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urrent situation vs. Expectations: national economic situation 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57751" y="5329079"/>
            <a:ext cx="25254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* Don’t know answers  not shown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545" y="596435"/>
            <a:ext cx="5925048" cy="4732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2866728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pic>
        <p:nvPicPr>
          <p:cNvPr id="1024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4780" y="193785"/>
            <a:ext cx="965322" cy="7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20</a:t>
            </a:fld>
            <a:endParaRPr lang="en-AU" dirty="0"/>
          </a:p>
        </p:txBody>
      </p:sp>
      <p:sp>
        <p:nvSpPr>
          <p:cNvPr id="39" name="TextBox 38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C</a:t>
            </a:r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urrent situation vs. Expectations: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" name="Picture 2" descr="C:\Users\PelucchiM\AppData\Local\Temp\wzf8a1\MAGHREB wave 4\AA4\FS_ET\ma-ge\AA4_tab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6289"/>
            <a:ext cx="5307636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PelucchiM\AppData\Local\Temp\wzba98\MAGHREB wave 4\AA5\FS_ET\ma-ge\AA5_tab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892" y="1056289"/>
            <a:ext cx="5307636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648790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pic>
        <p:nvPicPr>
          <p:cNvPr id="1024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4780" y="193785"/>
            <a:ext cx="965322" cy="7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21</a:t>
            </a:fld>
            <a:endParaRPr lang="en-AU" dirty="0"/>
          </a:p>
        </p:txBody>
      </p:sp>
      <p:sp>
        <p:nvSpPr>
          <p:cNvPr id="39" name="TextBox 38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C</a:t>
            </a:r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urrent situation vs. Expectations: 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4098" name="Picture 2" descr="C:\Users\PelucchiM\AppData\Local\Temp\wzc6f7\MAGHREB wave 4\AA4\FS_ET\tn-ge\AA4_tab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0" y="1082755"/>
            <a:ext cx="5307636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PelucchiM\AppData\Local\Temp\wza9b7\MAGHREB wave 4\AA5\FS_ET\tn-ge\AA5_tab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892" y="1082755"/>
            <a:ext cx="5307636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1005059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smtClean="0">
                <a:latin typeface="Frutiger LT Pro 45 Light" pitchFamily="34" charset="0"/>
              </a:rPr>
              <a:t>Unemployment, the economic situation and inflation are considered  the most important issues facing one’s country in all </a:t>
            </a:r>
            <a:r>
              <a:rPr lang="en-US" sz="1600" spc="300" dirty="0" err="1" smtClean="0">
                <a:latin typeface="Frutiger LT Pro 45 Light" pitchFamily="34" charset="0"/>
              </a:rPr>
              <a:t>neighbouring</a:t>
            </a:r>
            <a:r>
              <a:rPr lang="en-US" sz="1600" spc="300" dirty="0" smtClean="0">
                <a:latin typeface="Frutiger LT Pro 45 Light" pitchFamily="34" charset="0"/>
              </a:rPr>
              <a:t> countries together with crime, corruption and terrorism (latter only in Southern counties )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pic>
        <p:nvPicPr>
          <p:cNvPr id="1024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4780" y="193785"/>
            <a:ext cx="965322" cy="7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22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80529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Most important issue facing one’s country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04177" y="5229594"/>
            <a:ext cx="4117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 Top 5 issues mentioned by respondents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6548"/>
          <a:stretch/>
        </p:blipFill>
        <p:spPr bwMode="auto">
          <a:xfrm>
            <a:off x="378279" y="1141169"/>
            <a:ext cx="9857301" cy="3020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674259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72" y="610957"/>
            <a:ext cx="7593928" cy="4983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smtClean="0">
                <a:latin typeface="Frutiger LT Pro 45 Light" pitchFamily="34" charset="0"/>
              </a:rPr>
              <a:t>The majority of respondents in the South increasingly perceive things as going in the </a:t>
            </a:r>
            <a:r>
              <a:rPr lang="en-US" sz="1600" u="sng" spc="300" dirty="0" smtClean="0">
                <a:latin typeface="Frutiger LT Pro 45 Light" pitchFamily="34" charset="0"/>
              </a:rPr>
              <a:t>wrong</a:t>
            </a:r>
            <a:r>
              <a:rPr lang="en-US" sz="1600" spc="300" dirty="0" smtClean="0">
                <a:latin typeface="Frutiger LT Pro 45 Light" pitchFamily="34" charset="0"/>
              </a:rPr>
              <a:t> direction in their country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23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way things are going in one’s country: South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7763160" y="1074056"/>
            <a:ext cx="2363479" cy="6133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>
                <a:solidFill>
                  <a:srgbClr val="FF0000"/>
                </a:solidFill>
              </a:rPr>
              <a:t>‘Things are going in the wrong direction’</a:t>
            </a:r>
          </a:p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Evolution since Spring 2012</a:t>
            </a:r>
            <a:endParaRPr lang="en-US" sz="1050" dirty="0">
              <a:solidFill>
                <a:schemeClr val="bg1"/>
              </a:solidFill>
            </a:endParaRPr>
          </a:p>
        </p:txBody>
      </p:sp>
      <p:pic>
        <p:nvPicPr>
          <p:cNvPr id="3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4780" y="193785"/>
            <a:ext cx="965322" cy="7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ight Brace 28"/>
          <p:cNvSpPr/>
          <p:nvPr/>
        </p:nvSpPr>
        <p:spPr>
          <a:xfrm>
            <a:off x="8075116" y="1941057"/>
            <a:ext cx="217901" cy="1013234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1"/>
          <p:cNvSpPr txBox="1"/>
          <p:nvPr/>
        </p:nvSpPr>
        <p:spPr>
          <a:xfrm>
            <a:off x="8575000" y="2320771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+10 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pp</a:t>
            </a:r>
            <a:endParaRPr lang="en-US" sz="1050" dirty="0">
              <a:effectLst/>
            </a:endParaRPr>
          </a:p>
        </p:txBody>
      </p:sp>
      <p:sp>
        <p:nvSpPr>
          <p:cNvPr id="42" name="TextBox 1"/>
          <p:cNvSpPr txBox="1"/>
          <p:nvPr/>
        </p:nvSpPr>
        <p:spPr>
          <a:xfrm>
            <a:off x="8575000" y="3598826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+8 pp</a:t>
            </a:r>
            <a:endParaRPr lang="en-US" sz="1050" dirty="0">
              <a:effectLst/>
            </a:endParaRPr>
          </a:p>
        </p:txBody>
      </p:sp>
      <p:sp>
        <p:nvSpPr>
          <p:cNvPr id="43" name="TextBox 1"/>
          <p:cNvSpPr txBox="1"/>
          <p:nvPr/>
        </p:nvSpPr>
        <p:spPr>
          <a:xfrm>
            <a:off x="8530458" y="4817228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+37 pp</a:t>
            </a:r>
            <a:endParaRPr lang="en-US" sz="1050" dirty="0">
              <a:effectLst/>
            </a:endParaRPr>
          </a:p>
        </p:txBody>
      </p:sp>
      <p:sp>
        <p:nvSpPr>
          <p:cNvPr id="25" name="Right Brace 24"/>
          <p:cNvSpPr/>
          <p:nvPr/>
        </p:nvSpPr>
        <p:spPr>
          <a:xfrm>
            <a:off x="8072899" y="3219112"/>
            <a:ext cx="217901" cy="1013234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e 25"/>
          <p:cNvSpPr/>
          <p:nvPr/>
        </p:nvSpPr>
        <p:spPr>
          <a:xfrm>
            <a:off x="8075116" y="4437514"/>
            <a:ext cx="217901" cy="1013234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5922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641850"/>
            <a:ext cx="10185100" cy="900916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smtClean="0">
                <a:latin typeface="Frutiger LT Pro 45 Light" pitchFamily="34" charset="0"/>
              </a:rPr>
              <a:t>The majority of respondents in the Morocco perceive things as going in the right</a:t>
            </a:r>
            <a:r>
              <a:rPr lang="en-US" sz="1600" u="sng" spc="300" dirty="0" smtClean="0">
                <a:latin typeface="Frutiger LT Pro 45 Light" pitchFamily="34" charset="0"/>
              </a:rPr>
              <a:t> </a:t>
            </a:r>
            <a:r>
              <a:rPr lang="en-US" sz="1600" spc="300" dirty="0" smtClean="0">
                <a:latin typeface="Frutiger LT Pro 45 Light" pitchFamily="34" charset="0"/>
              </a:rPr>
              <a:t>direction in their country: females are more optimistic than males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24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way things are going in one’s country: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3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4780" y="193785"/>
            <a:ext cx="965322" cy="7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PelucchiM\AppData\Local\Temp\wze772\MAGHREB wave 4\AA7\FS_HB\ma-ge\AA7_hb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40" y="819808"/>
            <a:ext cx="4860000" cy="48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PelucchiM\AppData\Local\Temp\wz94a2\MAGHREB wave 4\AA7_SD\FS_SD\ma-ge\AA7_1_sdmt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023" y="766084"/>
            <a:ext cx="4860000" cy="48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2128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720680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smtClean="0">
                <a:latin typeface="Frutiger LT Pro 45 Light" pitchFamily="34" charset="0"/>
              </a:rPr>
              <a:t>The majority of respondents in Tunisia perceive things as going in the </a:t>
            </a:r>
            <a:r>
              <a:rPr lang="en-US" sz="1600" u="sng" spc="300" dirty="0" smtClean="0">
                <a:latin typeface="Frutiger LT Pro 45 Light" pitchFamily="34" charset="0"/>
              </a:rPr>
              <a:t>wrong</a:t>
            </a:r>
            <a:r>
              <a:rPr lang="en-US" sz="1600" spc="300" dirty="0" smtClean="0">
                <a:latin typeface="Frutiger LT Pro 45 Light" pitchFamily="34" charset="0"/>
              </a:rPr>
              <a:t> direction in their country. Educated people are more optimistic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25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way things are going in one’s country: 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32" name="Picture 2" descr="http://www.popavenue.com/pub/Mood-Mugs/Mood-Mugs-01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4780" y="193785"/>
            <a:ext cx="965322" cy="72808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PelucchiM\AppData\Local\Temp\wz08a8\MAGHREB wave 4\AA7\FS_HB\tn-ge\AA7_hb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303" y="734552"/>
            <a:ext cx="4860000" cy="48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PelucchiM\AppData\Local\Temp\wz99d0\MAGHREB wave 4\AA7_SD\FS_SD\tn-ge\AA7_1_sdmt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102" y="754087"/>
            <a:ext cx="4860000" cy="48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1542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766" y="675257"/>
            <a:ext cx="10226010" cy="4480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>
                <a:latin typeface="Frutiger LT Pro 45 Light" pitchFamily="34" charset="0"/>
              </a:rPr>
              <a:t>T</a:t>
            </a:r>
            <a:r>
              <a:rPr lang="en-US" sz="1600" spc="300" dirty="0" smtClean="0">
                <a:latin typeface="Frutiger LT Pro 45 Light" pitchFamily="34" charset="0"/>
              </a:rPr>
              <a:t>he crisis is overwhelmingly considered as having an impact on the economic situation of the country, though this opinion has decreased everywhere but among respondents in Egypt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26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impact of the crisis on the national economic situation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9056328" y="78158"/>
            <a:ext cx="1152000" cy="8163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2069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27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impact of the crisis on the national economic situation: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9056328" y="78158"/>
            <a:ext cx="1152000" cy="816377"/>
          </a:xfrm>
          <a:prstGeom prst="rect">
            <a:avLst/>
          </a:prstGeom>
        </p:spPr>
      </p:pic>
      <p:pic>
        <p:nvPicPr>
          <p:cNvPr id="25602" name="Picture 2" descr="C:\Users\PelucchiM\AppData\Local\Temp\wzdb63\MAGHREB wave 4\BF1\FS_DB\ma-ge\BF1_pc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94" y="900631"/>
            <a:ext cx="5760000" cy="57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9394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28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impact of the crisis on the national economic situation: 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9056328" y="78158"/>
            <a:ext cx="1152000" cy="816377"/>
          </a:xfrm>
          <a:prstGeom prst="rect">
            <a:avLst/>
          </a:prstGeom>
        </p:spPr>
      </p:pic>
      <p:pic>
        <p:nvPicPr>
          <p:cNvPr id="26626" name="Picture 2" descr="C:\Users\PelucchiM\AppData\Local\Temp\wzeaed\MAGHREB wave 4\BF1\FS_DB\tn-ge\BF1_pc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94" y="900631"/>
            <a:ext cx="5760000" cy="57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1417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smtClean="0">
                <a:latin typeface="Frutiger LT Pro 45 Light" pitchFamily="34" charset="0"/>
              </a:rPr>
              <a:t>A majority of respondents in </a:t>
            </a:r>
            <a:r>
              <a:rPr lang="en-US" sz="1600" spc="300" dirty="0" err="1" smtClean="0">
                <a:latin typeface="Frutiger LT Pro 45 Light" pitchFamily="34" charset="0"/>
              </a:rPr>
              <a:t>neighbouring</a:t>
            </a:r>
            <a:r>
              <a:rPr lang="en-US" sz="1600" spc="300" dirty="0" smtClean="0">
                <a:latin typeface="Frutiger LT Pro 45 Light" pitchFamily="34" charset="0"/>
              </a:rPr>
              <a:t> countries in the South consider the crisis to have an impact on their personal situation, 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29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impact of the crisis on the personal situation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9056328" y="78158"/>
            <a:ext cx="1152000" cy="816377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0788" y="1126547"/>
            <a:ext cx="9920927" cy="387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5406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30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impact of the crisis on the personal situation: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9056328" y="78158"/>
            <a:ext cx="1152000" cy="816377"/>
          </a:xfrm>
          <a:prstGeom prst="rect">
            <a:avLst/>
          </a:prstGeom>
        </p:spPr>
      </p:pic>
      <p:pic>
        <p:nvPicPr>
          <p:cNvPr id="27650" name="Picture 2" descr="C:\Users\PelucchiM\AppData\Local\Temp\wz6ecc\MAGHREB wave 4\BF2\FS_DB\ma-ge\BF2_pc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66" y="1040520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288" y="1038539"/>
            <a:ext cx="5100476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31547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31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impact of the crisis on the personal situation: 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9056328" y="78158"/>
            <a:ext cx="1152000" cy="816377"/>
          </a:xfrm>
          <a:prstGeom prst="rect">
            <a:avLst/>
          </a:prstGeom>
        </p:spPr>
      </p:pic>
      <p:pic>
        <p:nvPicPr>
          <p:cNvPr id="28674" name="Picture 2" descr="C:\Users\PelucchiM\AppData\Local\Temp\wz340d\MAGHREB wave 4\BF2\FS_DB\tn-ge\BF2_pc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6429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176" y="1036429"/>
            <a:ext cx="5100476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9977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spc="300" dirty="0" smtClean="0">
                <a:latin typeface="Frutiger LT Pro 45 Light" pitchFamily="34" charset="0"/>
              </a:rPr>
              <a:t>Less than 1 in 6 respondents personally lost his/her job in the South. Moreover, more than a fifth know someone who lost a job due to the crisis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32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Unemployment due to the economic crisis: South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9056328" y="78158"/>
            <a:ext cx="1152000" cy="81637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88" y="790995"/>
            <a:ext cx="7542212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598725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33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7" y="227095"/>
            <a:ext cx="9035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Unemployment due to the economic crisis: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9056328" y="78158"/>
            <a:ext cx="1152000" cy="816377"/>
          </a:xfrm>
          <a:prstGeom prst="rect">
            <a:avLst/>
          </a:prstGeom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6285"/>
            <a:ext cx="5644778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778" y="1056285"/>
            <a:ext cx="4696436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268162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34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7" y="227095"/>
            <a:ext cx="9035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Unemployment due to the economic crisis: 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9056328" y="78158"/>
            <a:ext cx="1152000" cy="816377"/>
          </a:xfrm>
          <a:prstGeom prst="rect">
            <a:avLst/>
          </a:prstGeom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6322"/>
            <a:ext cx="5644778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778" y="1056322"/>
            <a:ext cx="4696436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185080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608200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t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spc="300" dirty="0" smtClean="0">
                <a:latin typeface="Frutiger LT Pro 45 Light" pitchFamily="34" charset="0"/>
              </a:rPr>
              <a:t>Perception of the EU</a:t>
            </a:r>
            <a:endParaRPr lang="en-US" sz="2400" b="1" spc="300" dirty="0">
              <a:latin typeface="Frutiger LT Pro 45 Light" pitchFamily="34" charset="0"/>
            </a:endParaRPr>
          </a:p>
        </p:txBody>
      </p:sp>
      <p:pic>
        <p:nvPicPr>
          <p:cNvPr id="9218" name="Picture 2" descr="http://www.inakis.fr/image-loisirs-services-ethiques/jeux-et-jouet-ecolo/activite-manuelle-ecolo/zoom-245501-ardoise-tableau-noir-26x18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975288" y="172708"/>
            <a:ext cx="3287509" cy="23521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8694330" y="6983645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0" name="Picture 19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94380" y="6602645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35</a:t>
            </a:fld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320616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19" y="704850"/>
            <a:ext cx="7903938" cy="488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smtClean="0">
                <a:latin typeface="Frutiger LT Pro 45 Light" pitchFamily="34" charset="0"/>
              </a:rPr>
              <a:t>The image of the EU among its Southern </a:t>
            </a:r>
            <a:r>
              <a:rPr lang="en-US" sz="1600" spc="300" dirty="0" err="1" smtClean="0">
                <a:latin typeface="Frutiger LT Pro 45 Light" pitchFamily="34" charset="0"/>
              </a:rPr>
              <a:t>neighbours</a:t>
            </a:r>
            <a:r>
              <a:rPr lang="en-US" sz="1600" spc="300" dirty="0" smtClean="0">
                <a:latin typeface="Frutiger LT Pro 45 Light" pitchFamily="34" charset="0"/>
              </a:rPr>
              <a:t> is contrasted. Though increasingly benefitting from a positive image in Maghreb, views are now more negative in </a:t>
            </a:r>
            <a:r>
              <a:rPr lang="en-US" sz="1600" spc="300" dirty="0" err="1" smtClean="0">
                <a:latin typeface="Frutiger LT Pro 45 Light" pitchFamily="34" charset="0"/>
              </a:rPr>
              <a:t>Mashrek</a:t>
            </a:r>
            <a:r>
              <a:rPr lang="en-US" sz="1600" spc="300" dirty="0" smtClean="0">
                <a:latin typeface="Frutiger LT Pro 45 Light" pitchFamily="34" charset="0"/>
              </a:rPr>
              <a:t> and in Egypt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36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image of the EU: South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8137932" y="1075376"/>
            <a:ext cx="1607575" cy="587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>
                <a:solidFill>
                  <a:schemeClr val="bg1"/>
                </a:solidFill>
              </a:rPr>
              <a:t>Total </a:t>
            </a:r>
            <a:r>
              <a:rPr lang="en-US" sz="1050" dirty="0" smtClean="0">
                <a:solidFill>
                  <a:schemeClr val="bg1"/>
                </a:solidFill>
              </a:rPr>
              <a:t>‘Positive’</a:t>
            </a:r>
            <a:endParaRPr lang="en-US" sz="1050" dirty="0">
              <a:solidFill>
                <a:schemeClr val="bg1"/>
              </a:solidFill>
            </a:endParaRP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Evolution since </a:t>
            </a:r>
            <a:endParaRPr lang="en-US" sz="1050" dirty="0" smtClean="0">
              <a:solidFill>
                <a:schemeClr val="bg1"/>
              </a:solidFill>
            </a:endParaRPr>
          </a:p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Spring </a:t>
            </a:r>
            <a:r>
              <a:rPr lang="en-US" sz="1050" dirty="0">
                <a:solidFill>
                  <a:schemeClr val="bg1"/>
                </a:solidFill>
              </a:rPr>
              <a:t>2012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8537020" y="2201185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+ 12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 pp</a:t>
            </a:r>
            <a:endParaRPr lang="en-US" sz="1050" dirty="0">
              <a:effectLst/>
            </a:endParaRPr>
          </a:p>
        </p:txBody>
      </p:sp>
      <p:pic>
        <p:nvPicPr>
          <p:cNvPr id="22" name="Picture 2" descr="http://www.inakis.fr/image-loisirs-services-ethiques/jeux-et-jouet-ecolo/activite-manuelle-ecolo/zoom-245501-ardoise-tableau-noir-26x18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0257" y="78022"/>
            <a:ext cx="1017008" cy="7276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ight Brace 24"/>
          <p:cNvSpPr/>
          <p:nvPr/>
        </p:nvSpPr>
        <p:spPr>
          <a:xfrm>
            <a:off x="8137932" y="1825892"/>
            <a:ext cx="207782" cy="1004393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1"/>
          <p:cNvSpPr txBox="1"/>
          <p:nvPr/>
        </p:nvSpPr>
        <p:spPr>
          <a:xfrm>
            <a:off x="8537020" y="3510378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- 5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050" dirty="0" err="1" smtClean="0">
                <a:effectLst/>
                <a:latin typeface="+mn-lt"/>
                <a:ea typeface="+mn-ea"/>
                <a:cs typeface="+mn-cs"/>
              </a:rPr>
              <a:t>pp</a:t>
            </a:r>
            <a:endParaRPr lang="en-US" sz="1050" dirty="0">
              <a:effectLst/>
            </a:endParaRPr>
          </a:p>
        </p:txBody>
      </p:sp>
      <p:sp>
        <p:nvSpPr>
          <p:cNvPr id="31" name="TextBox 1"/>
          <p:cNvSpPr txBox="1"/>
          <p:nvPr/>
        </p:nvSpPr>
        <p:spPr>
          <a:xfrm>
            <a:off x="8514252" y="4780036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- 14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 pp</a:t>
            </a:r>
            <a:endParaRPr lang="en-US" sz="1050" dirty="0">
              <a:effectLst/>
            </a:endParaRPr>
          </a:p>
        </p:txBody>
      </p:sp>
      <p:sp>
        <p:nvSpPr>
          <p:cNvPr id="28" name="Right Brace 27"/>
          <p:cNvSpPr/>
          <p:nvPr/>
        </p:nvSpPr>
        <p:spPr>
          <a:xfrm>
            <a:off x="8186441" y="4404743"/>
            <a:ext cx="207782" cy="1004393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Brace 32"/>
          <p:cNvSpPr/>
          <p:nvPr/>
        </p:nvSpPr>
        <p:spPr>
          <a:xfrm>
            <a:off x="8137932" y="3135085"/>
            <a:ext cx="207782" cy="1004393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7995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37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image of the EU: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" descr="http://www.inakis.fr/image-loisirs-services-ethiques/jeux-et-jouet-ecolo/activite-manuelle-ecolo/zoom-245501-ardoise-tableau-noir-26x1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0257" y="78022"/>
            <a:ext cx="1017008" cy="7276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PelucchiM\AppData\Local\Temp\wza610\MAGHREB wave 4\AB1\FS_DB\ma-ge\AB1_pc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" y="921867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25" y="921867"/>
            <a:ext cx="5076440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63430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38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image of the EU: 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" descr="http://www.inakis.fr/image-loisirs-services-ethiques/jeux-et-jouet-ecolo/activite-manuelle-ecolo/zoom-245501-ardoise-tableau-noir-26x1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0257" y="78022"/>
            <a:ext cx="1017008" cy="7276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PelucchiM\AppData\Local\Temp\wz7521\MAGHREB wave 4\AB1\FS_DB\tn-ge\AB1_pc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" y="804026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654" y="804026"/>
            <a:ext cx="5076440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86273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20" y="636070"/>
            <a:ext cx="8453358" cy="4958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smtClean="0">
                <a:latin typeface="Frutiger LT Pro 45 Light" pitchFamily="34" charset="0"/>
              </a:rPr>
              <a:t>The relations between one’s country and the EU are generally perceived as good among respondents, with the notable exception of Egypt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 dirty="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39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relations between one’s country and the EU: South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8474224" y="1102221"/>
            <a:ext cx="1500006" cy="587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>
                <a:solidFill>
                  <a:schemeClr val="bg1"/>
                </a:solidFill>
              </a:rPr>
              <a:t>Total </a:t>
            </a:r>
            <a:r>
              <a:rPr lang="en-US" sz="1050" dirty="0" smtClean="0">
                <a:solidFill>
                  <a:schemeClr val="bg1"/>
                </a:solidFill>
              </a:rPr>
              <a:t>‘Good’</a:t>
            </a:r>
            <a:endParaRPr lang="en-US" sz="1050" dirty="0">
              <a:solidFill>
                <a:schemeClr val="bg1"/>
              </a:solidFill>
            </a:endParaRP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Evolution since </a:t>
            </a:r>
            <a:endParaRPr lang="en-US" sz="1050" dirty="0" smtClean="0">
              <a:solidFill>
                <a:schemeClr val="bg1"/>
              </a:solidFill>
            </a:endParaRPr>
          </a:p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Spring </a:t>
            </a:r>
            <a:r>
              <a:rPr lang="en-US" sz="1050" dirty="0">
                <a:solidFill>
                  <a:schemeClr val="bg1"/>
                </a:solidFill>
              </a:rPr>
              <a:t>2012</a:t>
            </a:r>
          </a:p>
        </p:txBody>
      </p:sp>
      <p:sp>
        <p:nvSpPr>
          <p:cNvPr id="25" name="Right Brace 24"/>
          <p:cNvSpPr/>
          <p:nvPr/>
        </p:nvSpPr>
        <p:spPr>
          <a:xfrm>
            <a:off x="8660044" y="2165043"/>
            <a:ext cx="217180" cy="942246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1"/>
          <p:cNvSpPr txBox="1"/>
          <p:nvPr/>
        </p:nvSpPr>
        <p:spPr>
          <a:xfrm>
            <a:off x="9119294" y="2509263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+1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 pp</a:t>
            </a:r>
            <a:endParaRPr lang="en-US" sz="1050" dirty="0">
              <a:effectLst/>
            </a:endParaRPr>
          </a:p>
        </p:txBody>
      </p:sp>
      <p:pic>
        <p:nvPicPr>
          <p:cNvPr id="22" name="Picture 2" descr="http://www.inakis.fr/image-loisirs-services-ethiques/jeux-et-jouet-ecolo/activite-manuelle-ecolo/zoom-245501-ardoise-tableau-noir-26x18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0257" y="78022"/>
            <a:ext cx="1017008" cy="7276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1"/>
          <p:cNvSpPr txBox="1"/>
          <p:nvPr/>
        </p:nvSpPr>
        <p:spPr>
          <a:xfrm>
            <a:off x="9119294" y="3692819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- 8 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pp</a:t>
            </a:r>
            <a:endParaRPr lang="en-US" sz="1050" dirty="0">
              <a:effectLst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9119294" y="4882349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- 6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 pp</a:t>
            </a:r>
            <a:endParaRPr lang="en-US" sz="1050" dirty="0">
              <a:effectLst/>
            </a:endParaRPr>
          </a:p>
        </p:txBody>
      </p:sp>
      <p:sp>
        <p:nvSpPr>
          <p:cNvPr id="32" name="Right Brace 31"/>
          <p:cNvSpPr/>
          <p:nvPr/>
        </p:nvSpPr>
        <p:spPr>
          <a:xfrm>
            <a:off x="8703854" y="4538129"/>
            <a:ext cx="217180" cy="942246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ight Brace 33"/>
          <p:cNvSpPr/>
          <p:nvPr/>
        </p:nvSpPr>
        <p:spPr>
          <a:xfrm>
            <a:off x="8660044" y="3348599"/>
            <a:ext cx="217180" cy="942246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45835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 dirty="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40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relations between one’s country and the EU: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" descr="http://www.inakis.fr/image-loisirs-services-ethiques/jeux-et-jouet-ecolo/activite-manuelle-ecolo/zoom-245501-ardoise-tableau-noir-26x1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0257" y="78022"/>
            <a:ext cx="1017008" cy="7276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PelucchiM\AppData\Local\Temp\wz7a10\MAGHREB wave 4\AB2\FS_DB\ma-ge\AB2_pc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94" y="721579"/>
            <a:ext cx="5760000" cy="57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190088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 dirty="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 dirty="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41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relations between one’s country and the EU: 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" descr="http://www.inakis.fr/image-loisirs-services-ethiques/jeux-et-jouet-ecolo/activite-manuelle-ecolo/zoom-245501-ardoise-tableau-noir-26x1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0257" y="78022"/>
            <a:ext cx="1017008" cy="7276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PelucchiM\AppData\Local\Temp\wz5c06\MAGHREB wave 4\AB2\FS_DB\tn-ge\AB2_pc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94" y="741002"/>
            <a:ext cx="5760000" cy="57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96752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smtClean="0">
                <a:latin typeface="Frutiger LT Pro 45 Light" pitchFamily="34" charset="0"/>
              </a:rPr>
              <a:t>Trade, tourism and economic development are seen as the key- areas benefitting from current EU policies in the South. Egyptian respondents appear to be more </a:t>
            </a:r>
            <a:r>
              <a:rPr lang="en-US" sz="1600" spc="300" dirty="0" err="1" smtClean="0">
                <a:latin typeface="Frutiger LT Pro 45 Light" pitchFamily="34" charset="0"/>
              </a:rPr>
              <a:t>sceptical</a:t>
            </a:r>
            <a:r>
              <a:rPr lang="en-US" sz="1600" spc="300" dirty="0" smtClean="0">
                <a:latin typeface="Frutiger LT Pro 45 Light" pitchFamily="34" charset="0"/>
              </a:rPr>
              <a:t> by stating that Egypt has not benefitted from the EU’s policies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42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131559"/>
            <a:ext cx="870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The areas benefitting the most from current EU policies: South averages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" descr="http://www.inakis.fr/image-loisirs-services-ethiques/jeux-et-jouet-ecolo/activite-manuelle-ecolo/zoom-245501-ardoise-tableau-noir-26x1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0257" y="78022"/>
            <a:ext cx="1017008" cy="7276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520356" y="5200105"/>
            <a:ext cx="35054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 Top 5 areas mentioned by respondents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727" y="848788"/>
            <a:ext cx="8522681" cy="4351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230665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1136073"/>
            <a:ext cx="9229725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spc="300" dirty="0" smtClean="0">
                <a:latin typeface="Frutiger LT Pro 45 Light" pitchFamily="34" charset="0"/>
              </a:rPr>
              <a:t>The majority of respondents in Maghreb agree with all statements concerning the EU with the level of agreement being rather stable</a:t>
            </a:r>
            <a:endParaRPr lang="en-US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43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Attitudes towards the EU as a partner: Maghreb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" descr="http://www.inakis.fr/image-loisirs-services-ethiques/jeux-et-jouet-ecolo/activite-manuelle-ecolo/zoom-245501-ardoise-tableau-noir-26x18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0257" y="78022"/>
            <a:ext cx="1017008" cy="7276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66663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44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Attitudes towards the EU as a partner: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" descr="http://www.inakis.fr/image-loisirs-services-ethiques/jeux-et-jouet-ecolo/activite-manuelle-ecolo/zoom-245501-ardoise-tableau-noir-26x1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0257" y="78022"/>
            <a:ext cx="1017008" cy="7276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C:\Users\PelucchiM\AppData\Local\Temp\wz473e\MAGHREB wave 4\AB6\FS_HB\ma-ge\AB6_hb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7314"/>
            <a:ext cx="10440988" cy="50866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538105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45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Attitudes towards the EU as a partner: </a:t>
            </a:r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22" name="Picture 2" descr="http://www.inakis.fr/image-loisirs-services-ethiques/jeux-et-jouet-ecolo/activite-manuelle-ecolo/zoom-245501-ardoise-tableau-noir-26x1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290257" y="78022"/>
            <a:ext cx="1017008" cy="7276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PelucchiM\AppData\Local\Temp\wzc65c\MAGHREB wave 4\AB6\FS_HB\tn-ge\AB6_hb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7314"/>
            <a:ext cx="10440988" cy="50866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032637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27" name="Content Placeholder 10"/>
          <p:cNvSpPr txBox="1">
            <a:spLocks/>
          </p:cNvSpPr>
          <p:nvPr/>
        </p:nvSpPr>
        <p:spPr>
          <a:xfrm>
            <a:off x="77500" y="921867"/>
            <a:ext cx="9407112" cy="2115802"/>
          </a:xfrm>
          <a:prstGeom prst="rect">
            <a:avLst/>
          </a:prstGeom>
        </p:spPr>
        <p:txBody>
          <a:bodyPr/>
          <a:lstStyle>
            <a:lvl1pPr marL="0" indent="0" algn="l" defTabSz="1028700" rtl="0" eaLnBrk="1" latinLnBrk="0" hangingPunct="1">
              <a:spcBef>
                <a:spcPct val="20000"/>
              </a:spcBef>
              <a:buFont typeface="Arial" pitchFamily="34" charset="0"/>
              <a:buNone/>
              <a:defRPr sz="1300" b="1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0" indent="0" algn="l" defTabSz="1028700" rtl="0" eaLnBrk="1" latinLnBrk="0" hangingPunct="1">
              <a:spcBef>
                <a:spcPct val="20000"/>
              </a:spcBef>
              <a:buFont typeface="Arial" pitchFamily="34" charset="0"/>
              <a:buNone/>
              <a:defRPr sz="13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2pPr>
            <a:lvl3pPr marL="283965" indent="-283965" algn="l" defTabSz="1028700" rtl="0" eaLnBrk="1" latinLnBrk="0" hangingPunct="1">
              <a:spcBef>
                <a:spcPct val="20000"/>
              </a:spcBef>
              <a:buFont typeface="Wingdings" pitchFamily="2" charset="2"/>
              <a:buChar char=""/>
              <a:defRPr sz="13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3pPr>
            <a:lvl4pPr marL="571500" indent="-287537" algn="l" defTabSz="1028700" rtl="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4pPr>
            <a:lvl5pPr marL="855465" indent="-283965" algn="l" defTabSz="1028700" rtl="0" eaLnBrk="1" latinLnBrk="0" hangingPunct="1">
              <a:spcBef>
                <a:spcPct val="20000"/>
              </a:spcBef>
              <a:buFont typeface="Wingdings" pitchFamily="2" charset="2"/>
              <a:buChar char="n"/>
              <a:defRPr sz="1300" kern="1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 sz="1800" dirty="0" smtClean="0">
              <a:latin typeface="Frutiger LT Pro 45 Light" pitchFamily="34" charset="0"/>
            </a:endParaRPr>
          </a:p>
        </p:txBody>
      </p:sp>
      <p:sp>
        <p:nvSpPr>
          <p:cNvPr id="19" name="Title 9"/>
          <p:cNvSpPr txBox="1">
            <a:spLocks/>
          </p:cNvSpPr>
          <p:nvPr/>
        </p:nvSpPr>
        <p:spPr>
          <a:xfrm>
            <a:off x="180519" y="5608200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t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spc="300" dirty="0" smtClean="0">
                <a:latin typeface="Frutiger LT Pro 45 Light" pitchFamily="34" charset="0"/>
              </a:rPr>
              <a:t>Awareness of Aid and Cooperation</a:t>
            </a:r>
            <a:endParaRPr lang="en-US" sz="2400" b="1" spc="300" dirty="0">
              <a:latin typeface="Frutiger LT Pro 45 Light" pitchFamily="34" charset="0"/>
            </a:endParaRPr>
          </a:p>
        </p:txBody>
      </p:sp>
      <p:pic>
        <p:nvPicPr>
          <p:cNvPr id="8194" name="Picture 2" descr="http://www.quizz.fr/wp-content/uploads/2010/03/livr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934" y="170811"/>
            <a:ext cx="3729293" cy="2408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457995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529646" y="7056613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29696" y="6675613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46</a:t>
            </a:fld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48984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19" y="576438"/>
            <a:ext cx="8255000" cy="491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spc="300" dirty="0" smtClean="0">
                <a:latin typeface="Frutiger LT Pro 45 Light" pitchFamily="34" charset="0"/>
              </a:rPr>
              <a:t>Respondents in the South and particularly in Egypt are generally unaware of the EU financing cooperation programmes. However, a slight increase in awareness is visible throughout the South</a:t>
            </a:r>
            <a:endParaRPr lang="en-GB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47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Awareness of cooperation programmes from the EU: South averages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  <a:ea typeface="+mj-ea"/>
              <a:cs typeface="+mj-cs"/>
            </a:endParaRPr>
          </a:p>
        </p:txBody>
      </p:sp>
      <p:pic>
        <p:nvPicPr>
          <p:cNvPr id="13" name="Picture 2" descr="http://www.quizz.fr/wp-content/uploads/2010/03/livr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481" y="170811"/>
            <a:ext cx="984746" cy="6360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"/>
          <p:cNvSpPr txBox="1"/>
          <p:nvPr/>
        </p:nvSpPr>
        <p:spPr>
          <a:xfrm>
            <a:off x="8259027" y="1223706"/>
            <a:ext cx="1500006" cy="587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‘Yes’</a:t>
            </a:r>
            <a:endParaRPr lang="en-US" sz="1050" dirty="0">
              <a:solidFill>
                <a:schemeClr val="bg1"/>
              </a:solidFill>
            </a:endParaRP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Evolution since </a:t>
            </a:r>
            <a:endParaRPr lang="en-US" sz="1050" dirty="0" smtClean="0">
              <a:solidFill>
                <a:schemeClr val="bg1"/>
              </a:solidFill>
            </a:endParaRPr>
          </a:p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Spring </a:t>
            </a:r>
            <a:r>
              <a:rPr lang="en-US" sz="1050" dirty="0">
                <a:solidFill>
                  <a:schemeClr val="bg1"/>
                </a:solidFill>
              </a:rPr>
              <a:t>2012</a:t>
            </a:r>
          </a:p>
        </p:txBody>
      </p:sp>
      <p:sp>
        <p:nvSpPr>
          <p:cNvPr id="25" name="Right Brace 24"/>
          <p:cNvSpPr/>
          <p:nvPr/>
        </p:nvSpPr>
        <p:spPr>
          <a:xfrm>
            <a:off x="8159856" y="1853943"/>
            <a:ext cx="198342" cy="953052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1"/>
          <p:cNvSpPr txBox="1"/>
          <p:nvPr/>
        </p:nvSpPr>
        <p:spPr>
          <a:xfrm>
            <a:off x="8558286" y="2203566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+7 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pp</a:t>
            </a:r>
            <a:endParaRPr lang="en-US" sz="1050" dirty="0">
              <a:effectLst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8558286" y="3414236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+2 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pp</a:t>
            </a:r>
            <a:endParaRPr lang="en-US" sz="1050" dirty="0">
              <a:effectLst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8558286" y="4641967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+3 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pp</a:t>
            </a:r>
            <a:endParaRPr lang="en-US" sz="1050" dirty="0">
              <a:effectLst/>
            </a:endParaRPr>
          </a:p>
        </p:txBody>
      </p:sp>
      <p:sp>
        <p:nvSpPr>
          <p:cNvPr id="29" name="Right Brace 28"/>
          <p:cNvSpPr/>
          <p:nvPr/>
        </p:nvSpPr>
        <p:spPr>
          <a:xfrm>
            <a:off x="8159856" y="3064613"/>
            <a:ext cx="198342" cy="953052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Brace 29"/>
          <p:cNvSpPr/>
          <p:nvPr/>
        </p:nvSpPr>
        <p:spPr>
          <a:xfrm>
            <a:off x="8159856" y="4292344"/>
            <a:ext cx="198342" cy="953052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45233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19" y="1127051"/>
            <a:ext cx="8847138" cy="4467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spc="300" dirty="0" smtClean="0">
                <a:latin typeface="Frutiger LT Pro 45 Light" pitchFamily="34" charset="0"/>
              </a:rPr>
              <a:t>A majority of citizens in Maghreb agree that there is enough information on the EU available in their country and that EU communications are easy to understand</a:t>
            </a:r>
            <a:endParaRPr lang="en-GB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48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>
                <a:solidFill>
                  <a:srgbClr val="333333"/>
                </a:solidFill>
                <a:latin typeface="Frutiger LT Pro 45 Light" pitchFamily="34" charset="0"/>
              </a:rPr>
              <a:t>Perceptions about </a:t>
            </a:r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EU information: Maghreb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13" name="Picture 2" descr="http://www.quizz.fr/wp-content/uploads/2010/03/livre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481" y="170811"/>
            <a:ext cx="984746" cy="6360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"/>
          <p:cNvSpPr txBox="1"/>
          <p:nvPr/>
        </p:nvSpPr>
        <p:spPr>
          <a:xfrm>
            <a:off x="8761221" y="1127051"/>
            <a:ext cx="1500006" cy="587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‘</a:t>
            </a:r>
            <a:r>
              <a:rPr lang="en-US" sz="1050" dirty="0">
                <a:solidFill>
                  <a:schemeClr val="bg1"/>
                </a:solidFill>
              </a:rPr>
              <a:t>A</a:t>
            </a:r>
            <a:r>
              <a:rPr lang="en-US" sz="1050" dirty="0" smtClean="0">
                <a:solidFill>
                  <a:schemeClr val="bg1"/>
                </a:solidFill>
              </a:rPr>
              <a:t>gree’</a:t>
            </a:r>
            <a:endParaRPr lang="en-US" sz="1050" dirty="0">
              <a:solidFill>
                <a:schemeClr val="bg1"/>
              </a:solidFill>
            </a:endParaRP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Evolution since </a:t>
            </a:r>
            <a:endParaRPr lang="en-US" sz="1050" dirty="0" smtClean="0">
              <a:solidFill>
                <a:schemeClr val="bg1"/>
              </a:solidFill>
            </a:endParaRPr>
          </a:p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Spring </a:t>
            </a:r>
            <a:r>
              <a:rPr lang="en-US" sz="1050" dirty="0">
                <a:solidFill>
                  <a:schemeClr val="bg1"/>
                </a:solidFill>
              </a:rPr>
              <a:t>2012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9406291" y="2839342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+8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 pp</a:t>
            </a:r>
            <a:endParaRPr lang="en-US" sz="1050" dirty="0">
              <a:effectLst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9406291" y="4624302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/>
              <a:t>+6</a:t>
            </a:r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 pp</a:t>
            </a:r>
            <a:endParaRPr lang="en-US" sz="1050" dirty="0">
              <a:effectLst/>
            </a:endParaRPr>
          </a:p>
        </p:txBody>
      </p:sp>
      <p:sp>
        <p:nvSpPr>
          <p:cNvPr id="25" name="Right Brace 24"/>
          <p:cNvSpPr/>
          <p:nvPr/>
        </p:nvSpPr>
        <p:spPr>
          <a:xfrm>
            <a:off x="9009031" y="2270129"/>
            <a:ext cx="198342" cy="1392229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e 25"/>
          <p:cNvSpPr/>
          <p:nvPr/>
        </p:nvSpPr>
        <p:spPr>
          <a:xfrm>
            <a:off x="9009031" y="4055089"/>
            <a:ext cx="198342" cy="1392229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364517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49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Perceptions about EU information: MOROCCO</a:t>
            </a:r>
          </a:p>
        </p:txBody>
      </p:sp>
      <p:pic>
        <p:nvPicPr>
          <p:cNvPr id="13" name="Picture 2" descr="http://www.quizz.fr/wp-content/uploads/2010/03/livr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481" y="170811"/>
            <a:ext cx="984746" cy="6360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PelucchiM\AppData\Local\Temp\wz1565\MAGHREB wave 4\AC1\FS_GI\ma-ge\AC1_FS_GI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7314"/>
            <a:ext cx="10440988" cy="50866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435882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50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  <a:ea typeface="+mj-ea"/>
                <a:cs typeface="+mj-cs"/>
              </a:rPr>
              <a:t>Perceptions about EU information: TUNISIA</a:t>
            </a:r>
          </a:p>
        </p:txBody>
      </p:sp>
      <p:pic>
        <p:nvPicPr>
          <p:cNvPr id="13" name="Picture 2" descr="http://www.quizz.fr/wp-content/uploads/2010/03/livr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481" y="170811"/>
            <a:ext cx="984746" cy="6360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PelucchiM\AppData\Local\Temp\wz71a8\MAGHREB wave 4\AC1\FS_GI\tn-ge\AC1_FS_GI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37314"/>
            <a:ext cx="10440988" cy="50866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775783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spc="300" dirty="0" smtClean="0">
                <a:latin typeface="Frutiger LT Pro 45 Light" pitchFamily="34" charset="0"/>
              </a:rPr>
              <a:t>Trade as well as peace and security are considered the most important areas of cooperation with the EU in the South </a:t>
            </a:r>
            <a:endParaRPr lang="en-GB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51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Most important areas of cooperation with the EU: South averages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13" name="Picture 2" descr="http://www.quizz.fr/wp-content/uploads/2010/03/livr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481" y="170811"/>
            <a:ext cx="984746" cy="6360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719081" y="5227438"/>
            <a:ext cx="336044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* Top 5 areas mentioned by respondents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0" y="1029062"/>
            <a:ext cx="9353550" cy="419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316629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52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Most important areas of cooperation with the EU: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13" name="Picture 2" descr="http://www.quizz.fr/wp-content/uploads/2010/03/livr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481" y="170811"/>
            <a:ext cx="984746" cy="6360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978" y="1072050"/>
            <a:ext cx="5169127" cy="49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2050"/>
            <a:ext cx="5169127" cy="49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6139835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53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Most important areas of cooperation with the EU: 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13" name="Picture 2" descr="http://www.quizz.fr/wp-content/uploads/2010/03/livr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481" y="170811"/>
            <a:ext cx="984746" cy="6360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3" y="1009024"/>
            <a:ext cx="5169128" cy="49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933" y="1009024"/>
            <a:ext cx="5169128" cy="49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468576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spc="300" dirty="0">
                <a:latin typeface="Frutiger LT Pro 45 Light" pitchFamily="34" charset="0"/>
              </a:rPr>
              <a:t>L</a:t>
            </a:r>
            <a:r>
              <a:rPr lang="en-GB" sz="1600" spc="300" dirty="0" smtClean="0">
                <a:latin typeface="Frutiger LT Pro 45 Light" pitchFamily="34" charset="0"/>
              </a:rPr>
              <a:t>ocal actors considered to be contributing the most to economic development are: national Governments, national private companies and national banks among countries in the South</a:t>
            </a:r>
            <a:endParaRPr lang="en-GB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54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Local actors contributing to economic development: South averages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13" name="Picture 2" descr="http://www.quizz.fr/wp-content/uploads/2010/03/livr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481" y="170811"/>
            <a:ext cx="984746" cy="6360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816455"/>
            <a:ext cx="9228138" cy="4767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0323429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608200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t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spc="300" dirty="0" smtClean="0">
                <a:latin typeface="Frutiger LT Pro 45 Light" pitchFamily="34" charset="0"/>
              </a:rPr>
              <a:t>Trust in institutions</a:t>
            </a:r>
            <a:endParaRPr lang="en-US" sz="2400" b="1" spc="300" dirty="0">
              <a:latin typeface="Frutiger LT Pro 45 Light" pitchFamily="34" charset="0"/>
            </a:endParaRPr>
          </a:p>
        </p:txBody>
      </p:sp>
      <p:pic>
        <p:nvPicPr>
          <p:cNvPr id="7170" name="Picture 2" descr="http://reluctantxtian.files.wordpress.com/2012/07/trust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025" y="169847"/>
            <a:ext cx="3310471" cy="24778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8407021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8556673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0" name="Picture 19"/>
          <p:cNvPicPr/>
          <p:nvPr/>
        </p:nvPicPr>
        <p:blipFill rotWithShape="1"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56723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55</a:t>
            </a:fld>
            <a:endParaRPr lang="en-AU" dirty="0"/>
          </a:p>
        </p:txBody>
      </p:sp>
    </p:spTree>
    <p:extLst>
      <p:ext uri="{BB962C8B-B14F-4D97-AF65-F5344CB8AC3E}">
        <p14:creationId xmlns="" xmlns:p14="http://schemas.microsoft.com/office/powerpoint/2010/main" val="33833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56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Level of trust in Medias :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15" name="Picture 2" descr="http://reluctantxtian.files.wordpress.com/2012/07/trus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70812"/>
            <a:ext cx="972000" cy="727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96226"/>
            <a:ext cx="5307474" cy="4908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709" y="1008170"/>
            <a:ext cx="5133513" cy="46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66014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57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Level of trust in Medias : 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15" name="Picture 2" descr="http://reluctantxtian.files.wordpress.com/2012/07/trus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70812"/>
            <a:ext cx="972000" cy="727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92772"/>
            <a:ext cx="5432747" cy="50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747" y="1292773"/>
            <a:ext cx="4936070" cy="45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08401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58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Level of trust in international institutions: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15" name="Picture 2" descr="http://reluctantxtian.files.wordpress.com/2012/07/trus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70812"/>
            <a:ext cx="972000" cy="727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C:\Users\PelucchiM\AppData\Local\Temp\wz717a\MAGHREB wave 4\AD2\FS_GI\ma-ge\AD2_FS_GI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94" y="900631"/>
            <a:ext cx="5760000" cy="57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6111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59</a:t>
            </a:fld>
            <a:endParaRPr lang="en-AU" dirty="0"/>
          </a:p>
        </p:txBody>
      </p:sp>
      <p:pic>
        <p:nvPicPr>
          <p:cNvPr id="15" name="Picture 2" descr="http://reluctantxtian.files.wordpress.com/2012/07/trus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70812"/>
            <a:ext cx="972000" cy="727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255888" y="227095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Level of trust in international institutions: 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1506" name="Picture 2" descr="C:\Users\PelucchiM\AppData\Local\Temp\wz8660\MAGHREB wave 4\AD2\FS_GI\tn-ge\AD2_FS_GI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94" y="900631"/>
            <a:ext cx="5760000" cy="57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3051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594552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600" spc="300" dirty="0" smtClean="0">
                <a:latin typeface="Frutiger LT Pro 45 Light" pitchFamily="34" charset="0"/>
              </a:rPr>
              <a:t>The level of satisfaction with the way democracy works has decreased among Southern neighbours …</a:t>
            </a:r>
            <a:endParaRPr lang="en-GB" sz="1600" b="1" spc="300" dirty="0">
              <a:latin typeface="Frutiger LT Pro 45 Ligh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60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185256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Satisfaction with the way democracy works: South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15" name="Picture 2" descr="http://reluctantxtian.files.wordpress.com/2012/07/trus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70812"/>
            <a:ext cx="972000" cy="727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"/>
          <p:cNvSpPr txBox="1"/>
          <p:nvPr/>
        </p:nvSpPr>
        <p:spPr>
          <a:xfrm>
            <a:off x="8928412" y="916171"/>
            <a:ext cx="1437207" cy="5617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Total ‘Satisfied’</a:t>
            </a:r>
            <a:endParaRPr lang="en-US" sz="1050" dirty="0">
              <a:solidFill>
                <a:schemeClr val="bg1"/>
              </a:solidFill>
            </a:endParaRPr>
          </a:p>
          <a:p>
            <a:pPr algn="ctr"/>
            <a:r>
              <a:rPr lang="en-US" sz="1050" dirty="0">
                <a:solidFill>
                  <a:schemeClr val="bg1"/>
                </a:solidFill>
              </a:rPr>
              <a:t>Evolution since </a:t>
            </a:r>
            <a:endParaRPr lang="en-US" sz="1050" dirty="0" smtClean="0">
              <a:solidFill>
                <a:schemeClr val="bg1"/>
              </a:solidFill>
            </a:endParaRPr>
          </a:p>
          <a:p>
            <a:pPr algn="ctr"/>
            <a:r>
              <a:rPr lang="en-US" sz="1050" dirty="0" smtClean="0">
                <a:solidFill>
                  <a:schemeClr val="bg1"/>
                </a:solidFill>
              </a:rPr>
              <a:t>Spring </a:t>
            </a:r>
            <a:r>
              <a:rPr lang="en-US" sz="1050" dirty="0">
                <a:solidFill>
                  <a:schemeClr val="bg1"/>
                </a:solidFill>
              </a:rPr>
              <a:t>2012</a:t>
            </a:r>
          </a:p>
        </p:txBody>
      </p:sp>
      <p:sp>
        <p:nvSpPr>
          <p:cNvPr id="28" name="TextBox 1"/>
          <p:cNvSpPr txBox="1"/>
          <p:nvPr/>
        </p:nvSpPr>
        <p:spPr>
          <a:xfrm>
            <a:off x="9219547" y="2044882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-7 pp</a:t>
            </a:r>
            <a:endParaRPr lang="en-US" sz="1050" dirty="0">
              <a:effectLst/>
            </a:endParaRPr>
          </a:p>
        </p:txBody>
      </p:sp>
      <p:sp>
        <p:nvSpPr>
          <p:cNvPr id="48" name="Right Brace 47"/>
          <p:cNvSpPr/>
          <p:nvPr/>
        </p:nvSpPr>
        <p:spPr>
          <a:xfrm>
            <a:off x="8638211" y="1648936"/>
            <a:ext cx="148822" cy="1011240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1"/>
          <p:cNvSpPr txBox="1"/>
          <p:nvPr/>
        </p:nvSpPr>
        <p:spPr>
          <a:xfrm>
            <a:off x="9219547" y="3464610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-5pp</a:t>
            </a:r>
            <a:endParaRPr lang="en-US" sz="1050" dirty="0">
              <a:effectLst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9219547" y="4800651"/>
            <a:ext cx="854936" cy="2538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dirty="0" smtClean="0">
                <a:effectLst/>
                <a:latin typeface="+mn-lt"/>
                <a:ea typeface="+mn-ea"/>
                <a:cs typeface="+mn-cs"/>
              </a:rPr>
              <a:t>-28 pp</a:t>
            </a:r>
            <a:endParaRPr lang="en-US" sz="1050" dirty="0">
              <a:effectLst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78" y="667812"/>
            <a:ext cx="8205301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ight Brace 24"/>
          <p:cNvSpPr/>
          <p:nvPr/>
        </p:nvSpPr>
        <p:spPr>
          <a:xfrm>
            <a:off x="8683117" y="4423723"/>
            <a:ext cx="148822" cy="1011240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Brace 25"/>
          <p:cNvSpPr/>
          <p:nvPr/>
        </p:nvSpPr>
        <p:spPr>
          <a:xfrm>
            <a:off x="8651962" y="3085893"/>
            <a:ext cx="148822" cy="1011240"/>
          </a:xfrm>
          <a:prstGeom prst="rightBrac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2293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8608980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1" name="Picture 20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009030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61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185256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Satisfaction with the way democracy works: MOROCCO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15" name="Picture 2" descr="http://reluctantxtian.files.wordpress.com/2012/07/trus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70812"/>
            <a:ext cx="972000" cy="727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C:\Users\PelucchiM\AppData\Local\Temp\wz1e8a\MAGHREB wave 4\AD4a\FS_DB\ma-ge\AD4a_pc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8334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1092" y="898334"/>
            <a:ext cx="5052513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06193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62</a:t>
            </a:fld>
            <a:endParaRPr lang="en-AU" dirty="0"/>
          </a:p>
        </p:txBody>
      </p:sp>
      <p:sp>
        <p:nvSpPr>
          <p:cNvPr id="23" name="TextBox 22"/>
          <p:cNvSpPr txBox="1"/>
          <p:nvPr/>
        </p:nvSpPr>
        <p:spPr>
          <a:xfrm>
            <a:off x="255888" y="185256"/>
            <a:ext cx="87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Satisfaction with the way democracy works: TUNISIA</a:t>
            </a:r>
            <a:endParaRPr lang="en-GB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15" name="Picture 2" descr="http://reluctantxtian.files.wordpress.com/2012/07/trust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70812"/>
            <a:ext cx="972000" cy="7275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602" y="898334"/>
            <a:ext cx="5052513" cy="52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 descr="C:\Users\PelucchiM\AppData\Local\Temp\wz32b6\MAGHREB wave 4\AD4a\FS_DB\tn-ge\AD4a_pcns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6" y="882872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1765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55888" y="6590064"/>
            <a:ext cx="2734691" cy="971199"/>
            <a:chOff x="255888" y="6590064"/>
            <a:chExt cx="2734691" cy="971199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5888" y="6590064"/>
              <a:ext cx="2734691" cy="971199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1241554" y="7199882"/>
              <a:ext cx="87548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800" b="0" dirty="0" smtClean="0">
                  <a:solidFill>
                    <a:srgbClr val="333333"/>
                  </a:solidFill>
                  <a:latin typeface="+mn-lt"/>
                  <a:sym typeface="Symbol"/>
                </a:rPr>
                <a:t>TNS 2012</a:t>
              </a:r>
              <a:endParaRPr lang="en-US" sz="800" b="0" dirty="0" smtClean="0">
                <a:solidFill>
                  <a:srgbClr val="333333"/>
                </a:solidFill>
                <a:latin typeface="+mn-lt"/>
              </a:endParaRPr>
            </a:p>
          </p:txBody>
        </p:sp>
      </p:grpSp>
      <p:sp>
        <p:nvSpPr>
          <p:cNvPr id="19" name="Title 9"/>
          <p:cNvSpPr txBox="1">
            <a:spLocks/>
          </p:cNvSpPr>
          <p:nvPr/>
        </p:nvSpPr>
        <p:spPr>
          <a:xfrm>
            <a:off x="180519" y="5608200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t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spc="300" dirty="0">
                <a:latin typeface="Frutiger LT Pro 45 Light" pitchFamily="34" charset="0"/>
              </a:rPr>
              <a:t>Role of Civil Society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07021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8556673" y="7039560"/>
            <a:ext cx="1365250" cy="347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spcAft>
                <a:spcPts val="0"/>
              </a:spcAft>
            </a:pPr>
            <a:r>
              <a:rPr lang="en-GB" sz="800" b="1" kern="1200">
                <a:solidFill>
                  <a:srgbClr val="0033CC"/>
                </a:solidFill>
                <a:effectLst/>
                <a:latin typeface="Calibri"/>
                <a:ea typeface="Calibri"/>
                <a:cs typeface="Times New Roman"/>
              </a:rPr>
              <a:t>THIS PROJECT IS FUNDED BY THE EUROPEAN UNION</a:t>
            </a:r>
            <a:endParaRPr lang="en-US" sz="1200">
              <a:effectLst/>
              <a:latin typeface="Times New Roman"/>
              <a:ea typeface="Times New Roman"/>
            </a:endParaRPr>
          </a:p>
        </p:txBody>
      </p:sp>
      <p:pic>
        <p:nvPicPr>
          <p:cNvPr id="20" name="Picture 19"/>
          <p:cNvPicPr/>
          <p:nvPr/>
        </p:nvPicPr>
        <p:blipFill rotWithShape="1"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56723" y="6658560"/>
            <a:ext cx="571500" cy="4000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63</a:t>
            </a:fld>
            <a:endParaRPr lang="en-AU" dirty="0"/>
          </a:p>
        </p:txBody>
      </p:sp>
      <p:pic>
        <p:nvPicPr>
          <p:cNvPr id="11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19" y="142875"/>
            <a:ext cx="3060000" cy="24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5408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64</a:t>
            </a:fld>
            <a:endParaRPr lang="en-AU" dirty="0"/>
          </a:p>
        </p:txBody>
      </p:sp>
      <p:sp>
        <p:nvSpPr>
          <p:cNvPr id="19" name="Title 9"/>
          <p:cNvSpPr txBox="1">
            <a:spLocks/>
          </p:cNvSpPr>
          <p:nvPr/>
        </p:nvSpPr>
        <p:spPr>
          <a:xfrm>
            <a:off x="180519" y="5799510"/>
            <a:ext cx="10185100" cy="697423"/>
          </a:xfrm>
          <a:prstGeom prst="rect">
            <a:avLst/>
          </a:prstGeom>
        </p:spPr>
        <p:txBody>
          <a:bodyPr vert="horz" lIns="311850" tIns="252000" rIns="311850" bIns="0" rtlCol="0" anchor="ctr">
            <a:noAutofit/>
          </a:bodyPr>
          <a:lstStyle>
            <a:lvl1pPr algn="l" defTabSz="1028700" rtl="0" eaLnBrk="1" latinLnBrk="0" hangingPunct="1">
              <a:spcBef>
                <a:spcPct val="0"/>
              </a:spcBef>
              <a:buNone/>
              <a:defRPr lang="en-AU" sz="2000" kern="1200" dirty="0">
                <a:solidFill>
                  <a:srgbClr val="33333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spc="300" dirty="0" smtClean="0">
                <a:latin typeface="Frutiger LT Pro 45 Light" pitchFamily="34" charset="0"/>
              </a:rPr>
              <a:t>More than half of citizens in Maghreb have never heard the term Civil Society</a:t>
            </a:r>
            <a:endParaRPr lang="en-US" sz="1800" spc="300" dirty="0">
              <a:latin typeface="Frutiger LT Pro 45 Light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3993" y="227095"/>
            <a:ext cx="9376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Spontaneous awareness of term Civil Society: MOROCCO &amp; TUNISIA</a:t>
            </a:r>
          </a:p>
          <a:p>
            <a:endParaRPr lang="en-US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4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42875"/>
            <a:ext cx="990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" descr="C:\Users\PelucchiM\AppData\Local\Temp\wz804a\SOUTH civil society\BG1\FS_DB\ma-ge\BG1_en_pc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94" y="864449"/>
            <a:ext cx="5040000" cy="504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PelucchiM\AppData\Local\Temp\wzb5ab\SOUTH civil society\BG1\FS_DB\tn-ge\BG1_en_pcns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894" y="854195"/>
            <a:ext cx="5040000" cy="504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5329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65</a:t>
            </a:fld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113993" y="227095"/>
            <a:ext cx="9376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Civil Society organizations active in the country: MOROCCO</a:t>
            </a:r>
            <a:endParaRPr lang="en-US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4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42875"/>
            <a:ext cx="990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4" name="Picture 2" descr="C:\Users\PelucchiM\AppData\Local\Temp\wz4bc3\SOUTH civil society\BG3\FS_GI\ma-ge\BG3_en_FS_GI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94" y="900631"/>
            <a:ext cx="5760000" cy="57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610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66</a:t>
            </a:fld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113993" y="227095"/>
            <a:ext cx="9376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Civil Society organizations active in the country: TUNISIA</a:t>
            </a:r>
            <a:endParaRPr lang="en-US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4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42875"/>
            <a:ext cx="990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8" name="Picture 2" descr="C:\Users\PelucchiM\AppData\Local\Temp\wzb9f0\SOUTH civil society\BG3\FS_GI\tn-ge\BG3_en_FS_GI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94" y="900631"/>
            <a:ext cx="5760000" cy="57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910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67</a:t>
            </a:fld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113993" y="227095"/>
            <a:ext cx="9376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Role of Civil Society organizations: MOROCCO</a:t>
            </a:r>
            <a:endParaRPr lang="en-US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4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42875"/>
            <a:ext cx="990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6" name="Picture 2" descr="C:\Users\PelucchiM\AppData\Local\Temp\wz8163\SOUTH civil society\BG2\FS_HB\ma-ge\BG2_en_hb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27" y="950641"/>
            <a:ext cx="5130000" cy="513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C:\Users\PelucchiM\AppData\Local\Temp\wzf73d\SOUTH civil society\BG5\FS_HB\ma-ge\BG5_en_hbns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8227" y="950641"/>
            <a:ext cx="5130000" cy="513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02625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68</a:t>
            </a:fld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113993" y="227095"/>
            <a:ext cx="9376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Role of Civil Society organizations: TUNISIA</a:t>
            </a:r>
            <a:endParaRPr lang="en-US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4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42875"/>
            <a:ext cx="990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0" name="Picture 2" descr="C:\Users\PelucchiM\AppData\Local\Temp\wza0f3\SOUTH civil society\BG2\FS_HB\tn-ge\BG2_en_hb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62" y="934875"/>
            <a:ext cx="5130000" cy="513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1" name="Picture 3" descr="C:\Users\PelucchiM\AppData\Local\Temp\wze40b\SOUTH civil society\BG5\FS_HB\tn-ge\BG5_en_hbns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62" y="934875"/>
            <a:ext cx="5130000" cy="513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4815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69</a:t>
            </a:fld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113993" y="227095"/>
            <a:ext cx="9376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Impact of Civil Society Organization in shaping society: </a:t>
            </a:r>
          </a:p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MOROCCO &amp; TUNISIA</a:t>
            </a:r>
            <a:endParaRPr lang="en-US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4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42875"/>
            <a:ext cx="990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" descr="C:\Users\PelucchiM\AppData\Local\Temp\wz3ea9\SOUTH civil society\BG4\FS_GI\ma-ge\BG4_en_FS_GI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58" y="1234334"/>
            <a:ext cx="5040000" cy="504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43" name="Picture 3" descr="C:\Users\PelucchiM\AppData\Local\Temp\wz8c0d\SOUTH civil society\BG4\FS_GI\tn-ge\BG4_en_FS_GI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839" y="1234334"/>
            <a:ext cx="5040000" cy="504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4152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70</a:t>
            </a:fld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113993" y="227095"/>
            <a:ext cx="9376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Trust  in Civil Society Organization: MOROCCO</a:t>
            </a:r>
            <a:endParaRPr lang="en-US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4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42875"/>
            <a:ext cx="990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6" name="Picture 2" descr="C:\Users\PelucchiM\AppData\Local\Temp\wzeafe\SOUTH civil society\BG6\FS_DB\ma-ge\BG6_en_pc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3" y="950645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7" name="Picture 3" descr="C:\Users\PelucchiM\AppData\Local\Temp\wzd878\SOUTH civil society\BG7\FS_DB\ma-ge\BG7_3_en_pcns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865" y="934875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7735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71</a:t>
            </a:fld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113993" y="227095"/>
            <a:ext cx="9376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Level of influence of Civil Society Organization: MOROCCO</a:t>
            </a:r>
            <a:endParaRPr lang="en-US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4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42875"/>
            <a:ext cx="990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" descr="C:\Users\PelucchiM\AppData\Local\Temp\wz59a8\SOUTH civil society\BG7_bis\FS_GI\ma-ge\BG7_en_FS_GI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94" y="900631"/>
            <a:ext cx="5760000" cy="57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8510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72</a:t>
            </a:fld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113993" y="227095"/>
            <a:ext cx="9376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Trust  in Civil Society Organization: TUNISIA</a:t>
            </a:r>
            <a:endParaRPr lang="en-US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4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42875"/>
            <a:ext cx="990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Picture 2" descr="C:\Users\PelucchiM\AppData\Local\Temp\wz19db\SOUTH civil society\BG7\FS_DB\tn-ge\BG7_3_en_pcns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967" y="934875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15" name="Picture 3" descr="C:\Users\PelucchiM\AppData\Local\Temp\wz6c1f\SOUTH civil society\BG6\FS_DB\tn-ge\BG6_en_pcns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" y="934875"/>
            <a:ext cx="5220000" cy="522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4026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73</a:t>
            </a:fld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113993" y="227095"/>
            <a:ext cx="9376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Level of influence of Civil Society Organization: TUNISIA</a:t>
            </a:r>
            <a:endParaRPr lang="en-US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4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42875"/>
            <a:ext cx="990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8" name="Picture 2" descr="C:\Users\PelucchiM\AppData\Local\Temp\wza7a8\SOUTH civil society\BG7_bis\FS_GI\tn-ge\BG7_en_FS_GI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0494" y="900631"/>
            <a:ext cx="5760000" cy="576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69920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74</a:t>
            </a:fld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113993" y="227095"/>
            <a:ext cx="9376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Involvement in Civil Society Organizations: MOROCCO</a:t>
            </a:r>
            <a:endParaRPr lang="en-US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4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42875"/>
            <a:ext cx="990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PernetF\AppData\Local\Temp\wz0a4c\FS_HB\ma-ge\BG8_hbns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7301" y="647227"/>
            <a:ext cx="4425113" cy="48264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ernetF\AppData\Local\Temp\wz9b16\FS_HB\ma-ge\BG9_hbns.pn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970257" y="685799"/>
            <a:ext cx="4401451" cy="47879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54360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8611737" y="6590064"/>
            <a:ext cx="1514902" cy="825262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300" b="0" dirty="0" err="1" smtClean="0"/>
          </a:p>
        </p:txBody>
      </p:sp>
      <p:grpSp>
        <p:nvGrpSpPr>
          <p:cNvPr id="2" name="Group 1"/>
          <p:cNvGrpSpPr/>
          <p:nvPr/>
        </p:nvGrpSpPr>
        <p:grpSpPr>
          <a:xfrm>
            <a:off x="255888" y="6590064"/>
            <a:ext cx="9718342" cy="971199"/>
            <a:chOff x="255888" y="6590064"/>
            <a:chExt cx="9718342" cy="971199"/>
          </a:xfrm>
        </p:grpSpPr>
        <p:grpSp>
          <p:nvGrpSpPr>
            <p:cNvPr id="14" name="Group 13"/>
            <p:cNvGrpSpPr/>
            <p:nvPr/>
          </p:nvGrpSpPr>
          <p:grpSpPr>
            <a:xfrm>
              <a:off x="255888" y="6590064"/>
              <a:ext cx="2734691" cy="971199"/>
              <a:chOff x="255888" y="6590064"/>
              <a:chExt cx="2734691" cy="971199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 cstate="email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888" y="6590064"/>
                <a:ext cx="2734691" cy="971199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241554" y="7199882"/>
                <a:ext cx="87548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800" b="0" dirty="0" smtClean="0">
                    <a:solidFill>
                      <a:srgbClr val="333333"/>
                    </a:solidFill>
                    <a:latin typeface="+mn-lt"/>
                    <a:sym typeface="Symbol"/>
                  </a:rPr>
                  <a:t>TNS 2012</a:t>
                </a:r>
                <a:endParaRPr lang="en-US" sz="800" b="0" dirty="0" smtClean="0">
                  <a:solidFill>
                    <a:srgbClr val="333333"/>
                  </a:solidFill>
                  <a:latin typeface="+mn-lt"/>
                </a:endParaRPr>
              </a:p>
            </p:txBody>
          </p:sp>
        </p:grpSp>
        <p:sp>
          <p:nvSpPr>
            <p:cNvPr id="20" name="Text Box 2"/>
            <p:cNvSpPr txBox="1">
              <a:spLocks noChangeArrowheads="1"/>
            </p:cNvSpPr>
            <p:nvPr/>
          </p:nvSpPr>
          <p:spPr bwMode="auto">
            <a:xfrm>
              <a:off x="8608980" y="7039560"/>
              <a:ext cx="1365250" cy="3479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GB" sz="800" b="1" kern="1200">
                  <a:solidFill>
                    <a:srgbClr val="0033CC"/>
                  </a:solidFill>
                  <a:effectLst/>
                  <a:latin typeface="Calibri"/>
                  <a:ea typeface="Calibri"/>
                  <a:cs typeface="Times New Roman"/>
                </a:rPr>
                <a:t>THIS PROJECT IS FUNDED BY THE EUROPEAN UNION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pic>
          <p:nvPicPr>
            <p:cNvPr id="21" name="Picture 20"/>
            <p:cNvPicPr/>
            <p:nvPr/>
          </p:nvPicPr>
          <p:blipFill rotWithShape="1">
            <a:blip r:embed="rId3" cstate="email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009030" y="6658560"/>
              <a:ext cx="571500" cy="400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4CBA3-D598-4B1F-BAA3-EE14B5154290}" type="slidenum">
              <a:rPr lang="en-AU" smtClean="0"/>
              <a:pPr/>
              <a:t>75</a:t>
            </a:fld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113993" y="227095"/>
            <a:ext cx="9376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1" spc="300" dirty="0" smtClean="0">
                <a:solidFill>
                  <a:srgbClr val="333333"/>
                </a:solidFill>
                <a:latin typeface="Frutiger LT Pro 45 Light" pitchFamily="34" charset="0"/>
              </a:rPr>
              <a:t>Involvement in Civil Society Organizations: TUNISIA</a:t>
            </a:r>
            <a:endParaRPr lang="en-US" b="0" i="1" spc="300" dirty="0">
              <a:solidFill>
                <a:srgbClr val="333333"/>
              </a:solidFill>
              <a:latin typeface="Frutiger LT Pro 45 Light" pitchFamily="34" charset="0"/>
            </a:endParaRPr>
          </a:p>
        </p:txBody>
      </p:sp>
      <p:pic>
        <p:nvPicPr>
          <p:cNvPr id="24" name="Picture 2" descr="http://www.elmahrousacenter.org/En/Uploaded/News/civil-society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605" y="142875"/>
            <a:ext cx="990000" cy="7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PernetF\AppData\Local\Temp\wzc551\FS_HB\tn-ge\BG8_hbns.pn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5888" y="583726"/>
            <a:ext cx="4546526" cy="50060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ernetF\AppData\Local\Temp\wz20d8\FS_HB\tn-ge\BG9_hbns.pn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080000" y="729936"/>
            <a:ext cx="4289188" cy="47136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3096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6009ENPIwave1_v2">
  <a:themeElements>
    <a:clrScheme name="TNS Master Colours">
      <a:dk1>
        <a:sysClr val="windowText" lastClr="000000"/>
      </a:dk1>
      <a:lt1>
        <a:sysClr val="window" lastClr="FFFFFF"/>
      </a:lt1>
      <a:dk2>
        <a:srgbClr val="3B0541"/>
      </a:dk2>
      <a:lt2>
        <a:srgbClr val="7A2280"/>
      </a:lt2>
      <a:accent1>
        <a:srgbClr val="F7911E"/>
      </a:accent1>
      <a:accent2>
        <a:srgbClr val="EF5205"/>
      </a:accent2>
      <a:accent3>
        <a:srgbClr val="C50017"/>
      </a:accent3>
      <a:accent4>
        <a:srgbClr val="3EB1CC"/>
      </a:accent4>
      <a:accent5>
        <a:srgbClr val="4655A5"/>
      </a:accent5>
      <a:accent6>
        <a:srgbClr val="131C6B"/>
      </a:accent6>
      <a:hlink>
        <a:srgbClr val="4F6128"/>
      </a:hlink>
      <a:folHlink>
        <a:srgbClr val="4F6128"/>
      </a:folHlink>
    </a:clrScheme>
    <a:fontScheme name="TNS Master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2700">
          <a:solidFill>
            <a:schemeClr val="accent3"/>
          </a:solidFill>
        </a:ln>
      </a:spPr>
      <a:bodyPr rtlCol="0" anchor="t"/>
      <a:lstStyle>
        <a:defPPr>
          <a:defRPr sz="13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1300" b="0" dirty="0" err="1" smtClean="0">
            <a:solidFill>
              <a:srgbClr val="333333"/>
            </a:solidFill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Grey Box Masters">
  <a:themeElements>
    <a:clrScheme name="TNS Master Colours">
      <a:dk1>
        <a:sysClr val="windowText" lastClr="000000"/>
      </a:dk1>
      <a:lt1>
        <a:sysClr val="window" lastClr="FFFFFF"/>
      </a:lt1>
      <a:dk2>
        <a:srgbClr val="3B0541"/>
      </a:dk2>
      <a:lt2>
        <a:srgbClr val="7A2280"/>
      </a:lt2>
      <a:accent1>
        <a:srgbClr val="F7911E"/>
      </a:accent1>
      <a:accent2>
        <a:srgbClr val="EF5205"/>
      </a:accent2>
      <a:accent3>
        <a:srgbClr val="C50017"/>
      </a:accent3>
      <a:accent4>
        <a:srgbClr val="3EB1CC"/>
      </a:accent4>
      <a:accent5>
        <a:srgbClr val="4655A5"/>
      </a:accent5>
      <a:accent6>
        <a:srgbClr val="131C6B"/>
      </a:accent6>
      <a:hlink>
        <a:srgbClr val="4F6128"/>
      </a:hlink>
      <a:folHlink>
        <a:srgbClr val="4F6128"/>
      </a:folHlink>
    </a:clrScheme>
    <a:fontScheme name="TNS Master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O Grey Box Masters">
  <a:themeElements>
    <a:clrScheme name="TNS Master Colours">
      <a:dk1>
        <a:sysClr val="windowText" lastClr="000000"/>
      </a:dk1>
      <a:lt1>
        <a:sysClr val="window" lastClr="FFFFFF"/>
      </a:lt1>
      <a:dk2>
        <a:srgbClr val="3B0541"/>
      </a:dk2>
      <a:lt2>
        <a:srgbClr val="7A2280"/>
      </a:lt2>
      <a:accent1>
        <a:srgbClr val="F7911E"/>
      </a:accent1>
      <a:accent2>
        <a:srgbClr val="EF5205"/>
      </a:accent2>
      <a:accent3>
        <a:srgbClr val="C50017"/>
      </a:accent3>
      <a:accent4>
        <a:srgbClr val="3EB1CC"/>
      </a:accent4>
      <a:accent5>
        <a:srgbClr val="4655A5"/>
      </a:accent5>
      <a:accent6>
        <a:srgbClr val="131C6B"/>
      </a:accent6>
      <a:hlink>
        <a:srgbClr val="4F6128"/>
      </a:hlink>
      <a:folHlink>
        <a:srgbClr val="4F6128"/>
      </a:folHlink>
    </a:clrScheme>
    <a:fontScheme name="TNS Master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t"/>
      <a:lstStyle>
        <a:defPPr algn="l">
          <a:defRPr sz="1600" b="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b="0" dirty="0" smtClean="0">
            <a:latin typeface="+mn-lt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GRID LAYOUT">
  <a:themeElements>
    <a:clrScheme name="TNS Master Colours">
      <a:dk1>
        <a:sysClr val="windowText" lastClr="000000"/>
      </a:dk1>
      <a:lt1>
        <a:sysClr val="window" lastClr="FFFFFF"/>
      </a:lt1>
      <a:dk2>
        <a:srgbClr val="3B0541"/>
      </a:dk2>
      <a:lt2>
        <a:srgbClr val="7A2280"/>
      </a:lt2>
      <a:accent1>
        <a:srgbClr val="F7911E"/>
      </a:accent1>
      <a:accent2>
        <a:srgbClr val="EF5205"/>
      </a:accent2>
      <a:accent3>
        <a:srgbClr val="C50017"/>
      </a:accent3>
      <a:accent4>
        <a:srgbClr val="3EB1CC"/>
      </a:accent4>
      <a:accent5>
        <a:srgbClr val="4655A5"/>
      </a:accent5>
      <a:accent6>
        <a:srgbClr val="131C6B"/>
      </a:accent6>
      <a:hlink>
        <a:srgbClr val="4F6128"/>
      </a:hlink>
      <a:folHlink>
        <a:srgbClr val="4F6128"/>
      </a:folHlink>
    </a:clrScheme>
    <a:fontScheme name="TNS Master 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Presentation6009ENPIwave1_v2</Template>
  <TotalTime>14468</TotalTime>
  <Words>2559</Words>
  <Application>Microsoft Office PowerPoint</Application>
  <PresentationFormat>Custom</PresentationFormat>
  <Paragraphs>507</Paragraphs>
  <Slides>75</Slides>
  <Notes>5</Notes>
  <HiddenSlides>1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75</vt:i4>
      </vt:variant>
    </vt:vector>
  </HeadingPairs>
  <TitlesOfParts>
    <vt:vector size="79" baseType="lpstr">
      <vt:lpstr>Presentation6009ENPIwave1_v2</vt:lpstr>
      <vt:lpstr>Grey Box Masters</vt:lpstr>
      <vt:lpstr>NO Grey Box Masters</vt:lpstr>
      <vt:lpstr>GRID LAYOUT</vt:lpstr>
      <vt:lpstr>       Summer Academy for Building Democracy through Cultural Diplomacy Experience Sharing between the Schools of Politics in Bulgaria, Tunisia and Marocco   Pravets, Bulgaria,  4 June 2014 </vt:lpstr>
      <vt:lpstr>Slide 2</vt:lpstr>
      <vt:lpstr>Methodology</vt:lpstr>
      <vt:lpstr>Slide 4</vt:lpstr>
      <vt:lpstr>Slide 5</vt:lpstr>
      <vt:lpstr>Methodology</vt:lpstr>
      <vt:lpstr>Methodology</vt:lpstr>
      <vt:lpstr>Slide 8</vt:lpstr>
      <vt:lpstr>Slide 9</vt:lpstr>
      <vt:lpstr>Slide 10</vt:lpstr>
      <vt:lpstr>Results EU Neighbourhood Barometer Autumn 2013</vt:lpstr>
      <vt:lpstr>Methodology</vt:lpstr>
      <vt:lpstr>  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ENPI  EU Neighborhood Barometer  Standard Wave 1</dc:title>
  <dc:creator>Dewint, Christelle (TSBRU)</dc:creator>
  <dc:description>corrected South</dc:description>
  <cp:lastModifiedBy>PC</cp:lastModifiedBy>
  <cp:revision>812</cp:revision>
  <cp:lastPrinted>2014-02-12T16:01:32Z</cp:lastPrinted>
  <dcterms:created xsi:type="dcterms:W3CDTF">2012-09-13T13:09:15Z</dcterms:created>
  <dcterms:modified xsi:type="dcterms:W3CDTF">2014-06-11T14:37:45Z</dcterms:modified>
</cp:coreProperties>
</file>